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9" r:id="rId4"/>
    <p:sldId id="269" r:id="rId5"/>
    <p:sldId id="281" r:id="rId6"/>
    <p:sldId id="257" r:id="rId7"/>
    <p:sldId id="260" r:id="rId8"/>
    <p:sldId id="279" r:id="rId9"/>
    <p:sldId id="261" r:id="rId10"/>
    <p:sldId id="280" r:id="rId11"/>
    <p:sldId id="263" r:id="rId1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49"/>
    <p:restoredTop sz="94659"/>
  </p:normalViewPr>
  <p:slideViewPr>
    <p:cSldViewPr snapToGrid="0">
      <p:cViewPr varScale="1">
        <p:scale>
          <a:sx n="106" d="100"/>
          <a:sy n="106" d="100"/>
        </p:scale>
        <p:origin x="8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AC53E-570D-9848-A276-479C5D8F0CD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305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752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3939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330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4850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061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8409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1792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5738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8E52-DA3C-8348-B5AD-E202C264476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803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468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68F8-F43F-2B4F-8797-8D149B76F3F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28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499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951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5199A-6771-554B-A3BD-FF0503DD1C0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274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54D6-AACB-B148-B738-2E6EE72F3A2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091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31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AE3CD-DD30-6F4A-B44D-48632C475AB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852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2D546D-7A96-C548-8FCC-2531AD9943B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90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kumimoji="1"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96B0A3E-2B08-5640-8AB3-7EFC3E35CD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9388"/>
            <a:ext cx="7772400" cy="2513012"/>
          </a:xfrm>
        </p:spPr>
        <p:txBody>
          <a:bodyPr>
            <a:normAutofit/>
          </a:bodyPr>
          <a:lstStyle/>
          <a:p>
            <a:pPr fontAlgn="auto">
              <a:lnSpc>
                <a:spcPct val="140000"/>
              </a:lnSpc>
              <a:spcBef>
                <a:spcPts val="1800"/>
              </a:spcBef>
              <a:spcAft>
                <a:spcPts val="1800"/>
              </a:spcAft>
              <a:defRPr/>
            </a:pP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化学生命理工学実験</a:t>
            </a:r>
            <a: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  <a:t> II</a:t>
            </a:r>
            <a:b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アフィニティークロマトグラフィー</a:t>
            </a:r>
            <a:b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（</a:t>
            </a:r>
            <a: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  <a:t>2</a:t>
            </a: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）</a:t>
            </a:r>
            <a:endParaRPr lang="ja-JP" altLang="en-US" sz="32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A2605FD-A692-CD4B-860E-233560B42E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29175"/>
            <a:ext cx="6400800" cy="809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藤原＋砂長</a:t>
            </a:r>
            <a:r>
              <a:rPr lang="ja-JP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担当</a:t>
            </a:r>
            <a:endParaRPr lang="ja-JP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2210AC36-29D5-474B-9B55-34717F2DBD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618518"/>
            <a:ext cx="7773338" cy="77187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試薬の調製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AD89DC6-5EFF-F04C-9095-9AC4398D6F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79613"/>
            <a:ext cx="8229600" cy="4479925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C.  1 M </a:t>
            </a:r>
            <a:r>
              <a:rPr lang="ja-JP" altLang="en-US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のイミダゾールを 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50 mL</a:t>
            </a:r>
          </a:p>
          <a:p>
            <a:pPr lvl="1"/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イミダゾールの分子量は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68.08</a:t>
            </a:r>
          </a:p>
          <a:p>
            <a:pPr lvl="1"/>
            <a:endParaRPr lang="en-US" altLang="ja-JP" sz="2400" b="1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lnSpc>
                <a:spcPct val="125000"/>
              </a:lnSpc>
              <a:buFontTx/>
              <a:buNone/>
            </a:pPr>
            <a:r>
              <a:rPr lang="ja-JP" altLang="en-US" sz="2400" b="1" cap="none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問５．粉は何グラム必要</a:t>
            </a:r>
            <a:r>
              <a:rPr lang="ja-JP" altLang="en-US" sz="2400" cap="none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？</a:t>
            </a:r>
          </a:p>
          <a:p>
            <a:pPr lvl="1"/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40 mL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程度の蒸留水に溶かす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pH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は合わせなくていい</a:t>
            </a:r>
          </a:p>
          <a:p>
            <a:pPr lvl="1"/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メスシリンダーで全量を 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buFont typeface="Courier New" panose="02070309020205020404" pitchFamily="49" charset="0"/>
              <a:buNone/>
            </a:pPr>
            <a:r>
              <a:rPr lang="ja-JP" altLang="ja-JP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　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50 mL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に合わせる。</a:t>
            </a:r>
          </a:p>
        </p:txBody>
      </p:sp>
      <p:pic>
        <p:nvPicPr>
          <p:cNvPr id="21507" name="図 3" descr="imidazole1.jpg">
            <a:extLst>
              <a:ext uri="{FF2B5EF4-FFF2-40B4-BE49-F238E27FC236}">
                <a16:creationId xmlns:a16="http://schemas.microsoft.com/office/drawing/2014/main" id="{B3FC068F-CFED-F342-9E6A-4F5447861FED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063" y="4144963"/>
            <a:ext cx="2262187" cy="241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0686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DF7E619B-27DA-7442-8391-468D6DC3EA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618518"/>
            <a:ext cx="7773338" cy="77187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試薬の調製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6030648-5F31-A249-AB30-EB4A94F4EA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751013"/>
            <a:ext cx="9144000" cy="48910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ja-JP" altLang="en-US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　</a:t>
            </a:r>
            <a:r>
              <a:rPr lang="ja-JP" altLang="en-US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各グループで以下の溶液を調製する（各 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10 mL</a:t>
            </a:r>
            <a:r>
              <a:rPr lang="ja-JP" altLang="en-US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）。</a:t>
            </a:r>
          </a:p>
          <a:p>
            <a:pPr lvl="1" fontAlgn="auto">
              <a:spcAft>
                <a:spcPts val="0"/>
              </a:spcAft>
              <a:buFontTx/>
              <a:buNone/>
              <a:defRPr/>
            </a:pPr>
            <a:endParaRPr lang="en-US" altLang="ja-JP" sz="800" cap="none" dirty="0">
              <a:solidFill>
                <a:srgbClr val="40404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 fontAlgn="auto">
              <a:spcAft>
                <a:spcPts val="0"/>
              </a:spcAft>
              <a:buFontTx/>
              <a:buNone/>
              <a:defRPr/>
            </a:pPr>
            <a:r>
              <a:rPr lang="ja-JP" altLang="en-US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Wash Buffer</a:t>
            </a:r>
            <a:r>
              <a:rPr lang="ja-JP" altLang="en-US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endParaRPr lang="en-US" altLang="ja-JP" sz="2400" cap="none" dirty="0">
              <a:solidFill>
                <a:srgbClr val="40404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marL="798513" lvl="1" indent="6350" fontAlgn="auto">
              <a:spcAft>
                <a:spcPts val="0"/>
              </a:spcAft>
              <a:buFontTx/>
              <a:buNone/>
              <a:defRPr/>
            </a:pP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50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 NaH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2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PO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4</a:t>
            </a:r>
            <a:r>
              <a:rPr lang="ja-JP" altLang="en-US" sz="2400" cap="none" baseline="-25000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pH 8.0</a:t>
            </a:r>
            <a:r>
              <a:rPr lang="ja-JP" altLang="en-US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, 300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NaCl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, </a:t>
            </a:r>
          </a:p>
          <a:p>
            <a:pPr marL="798513" lvl="1" indent="6350" fontAlgn="auto">
              <a:spcAft>
                <a:spcPts val="0"/>
              </a:spcAft>
              <a:buFontTx/>
              <a:buNone/>
              <a:defRPr/>
            </a:pP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20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イミダゾール</a:t>
            </a:r>
            <a:endParaRPr lang="en-US" altLang="ja-JP" sz="2400" cap="none" dirty="0">
              <a:solidFill>
                <a:srgbClr val="40404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 fontAlgn="auto">
              <a:spcAft>
                <a:spcPts val="0"/>
              </a:spcAft>
              <a:buFontTx/>
              <a:buNone/>
              <a:defRPr/>
            </a:pPr>
            <a:endParaRPr lang="en-US" altLang="ja-JP" sz="2400" cap="none" dirty="0">
              <a:solidFill>
                <a:srgbClr val="40404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 fontAlgn="auto">
              <a:spcAft>
                <a:spcPts val="0"/>
              </a:spcAft>
              <a:buFontTx/>
              <a:buNone/>
              <a:defRPr/>
            </a:pPr>
            <a:r>
              <a:rPr lang="ja-JP" altLang="en-US" sz="2400" cap="none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Elution Buffer</a:t>
            </a:r>
            <a:r>
              <a:rPr lang="ja-JP" altLang="en-US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endParaRPr lang="en-US" altLang="ja-JP" sz="2400" cap="none" dirty="0">
              <a:solidFill>
                <a:srgbClr val="40404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marL="804863" lvl="1" indent="0" fontAlgn="auto">
              <a:spcAft>
                <a:spcPts val="0"/>
              </a:spcAft>
              <a:buFontTx/>
              <a:buNone/>
              <a:defRPr/>
            </a:pP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50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 NaH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2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PO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4</a:t>
            </a:r>
            <a:r>
              <a:rPr lang="ja-JP" altLang="en-US" sz="2400" cap="none" baseline="-25000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pH 8.0</a:t>
            </a:r>
            <a:r>
              <a:rPr lang="ja-JP" altLang="en-US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, 300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NaCl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, </a:t>
            </a:r>
          </a:p>
          <a:p>
            <a:pPr marL="804863" lvl="1" indent="0" fontAlgn="auto">
              <a:spcAft>
                <a:spcPts val="0"/>
              </a:spcAft>
              <a:buFontTx/>
              <a:buNone/>
              <a:defRPr/>
            </a:pP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250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4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イミダゾール</a:t>
            </a:r>
            <a:endParaRPr lang="en-US" altLang="ja-JP" sz="2400" cap="none" dirty="0">
              <a:solidFill>
                <a:srgbClr val="404040"/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  <p:sp>
        <p:nvSpPr>
          <p:cNvPr id="22531" name="テキスト ボックス 1">
            <a:extLst>
              <a:ext uri="{FF2B5EF4-FFF2-40B4-BE49-F238E27FC236}">
                <a16:creationId xmlns:a16="http://schemas.microsoft.com/office/drawing/2014/main" id="{84446AAF-CDB5-824C-A8EE-7225330B4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3860278"/>
            <a:ext cx="7316788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/>
            <a:r>
              <a:rPr lang="ja-JP" altLang="en-US" b="1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問６．</a:t>
            </a:r>
            <a:r>
              <a:rPr lang="ja-JP" altLang="en-US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各ストック溶液を何</a:t>
            </a:r>
            <a:r>
              <a:rPr lang="en-US" altLang="ja-JP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mL </a:t>
            </a:r>
            <a:r>
              <a:rPr lang="ja-JP" altLang="en-US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ずつ混ぜ合わせる？</a:t>
            </a:r>
          </a:p>
          <a:p>
            <a:endParaRPr lang="ja-JP" altLang="en-US" sz="1800"/>
          </a:p>
        </p:txBody>
      </p:sp>
      <p:sp>
        <p:nvSpPr>
          <p:cNvPr id="22532" name="テキスト ボックス 4">
            <a:extLst>
              <a:ext uri="{FF2B5EF4-FFF2-40B4-BE49-F238E27FC236}">
                <a16:creationId xmlns:a16="http://schemas.microsoft.com/office/drawing/2014/main" id="{ABE11C9C-F908-294E-9436-5CC0F3997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5930900"/>
            <a:ext cx="7316788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/>
            <a:r>
              <a:rPr lang="ja-JP" altLang="en-US" b="1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問７．</a:t>
            </a:r>
            <a:r>
              <a:rPr lang="ja-JP" altLang="en-US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各ストック溶液を何</a:t>
            </a:r>
            <a:r>
              <a:rPr lang="en-US" altLang="ja-JP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mL </a:t>
            </a:r>
            <a:r>
              <a:rPr lang="ja-JP" altLang="en-US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ずつ混ぜ合わせる？</a:t>
            </a:r>
          </a:p>
          <a:p>
            <a:endParaRPr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3928525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DA8A577-A6CE-0346-8157-FE1F7A4F18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9388"/>
            <a:ext cx="7772400" cy="2151062"/>
          </a:xfrm>
        </p:spPr>
        <p:txBody>
          <a:bodyPr>
            <a:normAutofit/>
          </a:bodyPr>
          <a:lstStyle/>
          <a:p>
            <a:pPr fontAlgn="auto">
              <a:lnSpc>
                <a:spcPct val="140000"/>
              </a:lnSpc>
              <a:spcAft>
                <a:spcPts val="0"/>
              </a:spcAft>
              <a:defRPr/>
            </a:pPr>
            <a:r>
              <a:rPr lang="en-US" altLang="ja-JP" sz="3200" dirty="0">
                <a:latin typeface="ヒラギノ角ゴ Pro W3"/>
                <a:ea typeface="ヒラギノ角ゴ Pro W3"/>
                <a:cs typeface="ヒラギノ角ゴ Pro W3"/>
              </a:rPr>
              <a:t>2</a:t>
            </a:r>
            <a:r>
              <a:rPr lang="ja-JP" altLang="en-US" sz="3200">
                <a:latin typeface="ヒラギノ角ゴ Pro W3"/>
                <a:ea typeface="ヒラギノ角ゴ Pro W3"/>
                <a:cs typeface="ヒラギノ角ゴ Pro W3"/>
              </a:rPr>
              <a:t>．</a:t>
            </a:r>
            <a:r>
              <a:rPr lang="ja-JP" altLang="en-US" sz="3200" cap="none">
                <a:latin typeface="ヒラギノ角ゴ Pro W3"/>
                <a:ea typeface="ヒラギノ角ゴ Pro W3"/>
                <a:cs typeface="ヒラギノ角ゴ Pro W3"/>
              </a:rPr>
              <a:t>精製に使う水溶液の作製</a:t>
            </a:r>
            <a:endParaRPr lang="ja-JP" altLang="en-US" sz="3200" dirty="0">
              <a:latin typeface="ヒラギノ角ゴ Pro W3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A83E3-D927-A841-B876-0A44BBCE7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32509"/>
            <a:ext cx="8229600" cy="86689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>
                <a:latin typeface="ヒラギノ角ゴ Pro W3"/>
                <a:ea typeface="ヒラギノ角ゴ Pro W3"/>
                <a:cs typeface="ヒラギノ角ゴ Pro W3"/>
              </a:rPr>
              <a:t>実験に用いる水溶液の調製</a:t>
            </a:r>
            <a:endParaRPr lang="ja-JP" altLang="en-US" sz="36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34DC7D9-A49C-BC47-A7A0-CE3216737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40910"/>
            <a:ext cx="8229600" cy="4759890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アフィニティークロマトグラフィー（ファイル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ExpII-3.pptx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参照）に使う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2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種類の水溶液（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Wash Buffer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と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en-US" altLang="ja-JP" sz="22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Elution Buffer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）を作る。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その前に，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Wash Buffer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と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Elution Buffer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を作るための材料（以下の</a:t>
            </a:r>
            <a:r>
              <a:rPr lang="en-US" altLang="ja-JP" sz="22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 3 </a:t>
            </a:r>
            <a:r>
              <a:rPr lang="ja-JP" altLang="en-US" sz="2200" cap="none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種類の水溶液）を作る。</a:t>
            </a:r>
            <a:endParaRPr lang="en-US" altLang="ja-JP" sz="22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0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200 </a:t>
            </a:r>
            <a:r>
              <a:rPr lang="en-US" altLang="ja-JP" sz="20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mM</a:t>
            </a:r>
            <a:r>
              <a:rPr lang="en-US" altLang="ja-JP" sz="20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NaH</a:t>
            </a:r>
            <a:r>
              <a:rPr lang="en-US" altLang="ja-JP" sz="2000" cap="none" baseline="-25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2</a:t>
            </a:r>
            <a:r>
              <a:rPr lang="en-US" altLang="ja-JP" sz="20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PO</a:t>
            </a:r>
            <a:r>
              <a:rPr lang="en-US" altLang="ja-JP" sz="2000" cap="none" baseline="-25000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4</a:t>
            </a:r>
            <a:r>
              <a:rPr lang="ja-JP" altLang="en-US" sz="20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（</a:t>
            </a:r>
            <a:r>
              <a:rPr lang="en-US" altLang="ja-JP" sz="20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pH 8.0</a:t>
            </a:r>
            <a:r>
              <a:rPr lang="ja-JP" altLang="en-US" sz="20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  <a:endParaRPr lang="en-US" altLang="ja-JP" sz="2000" cap="none" dirty="0">
              <a:solidFill>
                <a:srgbClr val="C8000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0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3 M </a:t>
            </a:r>
            <a:r>
              <a:rPr lang="en-US" altLang="ja-JP" sz="20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NaCl</a:t>
            </a:r>
            <a:endParaRPr lang="en-US" altLang="ja-JP" sz="2000" cap="none" baseline="-25000" dirty="0">
              <a:solidFill>
                <a:srgbClr val="C8000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ja-JP" sz="20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1 M </a:t>
            </a:r>
            <a:r>
              <a:rPr lang="ja-JP" altLang="en-US" sz="2000" cap="none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イミダゾール</a:t>
            </a:r>
            <a:endParaRPr lang="en-US" altLang="ja-JP" sz="2000" cap="none" baseline="-25000" dirty="0">
              <a:solidFill>
                <a:srgbClr val="C80000"/>
              </a:solidFill>
              <a:latin typeface="ヒラギノ丸ゴ Pro W4"/>
              <a:ea typeface="ヒラギノ丸ゴ Pro W4"/>
              <a:cs typeface="ヒラギノ丸ゴ Pro W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0625DC-18E6-C848-86F5-1D3B8E8C79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618518"/>
            <a:ext cx="7773338" cy="90965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大事なポイント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F94F30F-8482-BE46-A107-B45A6B5035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28850"/>
            <a:ext cx="8229600" cy="38973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800" cap="none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試薬</a:t>
            </a:r>
            <a:r>
              <a:rPr lang="ja-JP" altLang="en-US" sz="28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の取り扱い（計算，計量）</a:t>
            </a:r>
          </a:p>
          <a:p>
            <a:pPr fontAlgn="auto">
              <a:spcAft>
                <a:spcPts val="0"/>
              </a:spcAft>
              <a:defRPr/>
            </a:pPr>
            <a:endParaRPr lang="ja-JP" altLang="en-US" sz="2800" cap="none" dirty="0">
              <a:solidFill>
                <a:srgbClr val="40404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altLang="ja-JP" sz="28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pH </a:t>
            </a:r>
            <a:r>
              <a:rPr lang="ja-JP" altLang="en-US" sz="28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メーターの使い方</a:t>
            </a:r>
          </a:p>
          <a:p>
            <a:pPr fontAlgn="auto">
              <a:spcAft>
                <a:spcPts val="0"/>
              </a:spcAft>
              <a:defRPr/>
            </a:pPr>
            <a:endParaRPr lang="ja-JP" altLang="en-US" sz="2800" cap="none" dirty="0">
              <a:solidFill>
                <a:srgbClr val="40404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2800" cap="none" dirty="0">
                <a:solidFill>
                  <a:srgbClr val="404040"/>
                </a:solidFill>
                <a:latin typeface="ヒラギノ丸ゴ Pro W4"/>
                <a:ea typeface="ヒラギノ丸ゴ Pro W4"/>
                <a:cs typeface="ヒラギノ丸ゴ Pro W4"/>
              </a:rPr>
              <a:t>ピペッターの使い方</a:t>
            </a:r>
          </a:p>
        </p:txBody>
      </p:sp>
    </p:spTree>
    <p:extLst>
      <p:ext uri="{BB962C8B-B14F-4D97-AF65-F5344CB8AC3E}">
        <p14:creationId xmlns:p14="http://schemas.microsoft.com/office/powerpoint/2010/main" val="302360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1B0E58-89FF-AC46-9631-28B3A97DDE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618518"/>
            <a:ext cx="7773338" cy="75934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溶液の濃度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1249FCF0-9D2B-3F4D-A071-65C9D6E94E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79613"/>
            <a:ext cx="8229600" cy="43624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パーセント濃度もそれほど単純じゃない。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ja-JP" altLang="en-US" sz="24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小学校で習うのは重量パーセント（</a:t>
            </a:r>
            <a:r>
              <a:rPr lang="en-US" altLang="ja-JP" sz="24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weight/weight</a:t>
            </a:r>
            <a:r>
              <a:rPr lang="ja-JP" altLang="en-US" sz="24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）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ja-JP" altLang="en-US" sz="24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でも，これから重要なのは </a:t>
            </a:r>
            <a:r>
              <a:rPr lang="en-US" altLang="ja-JP" sz="24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weight/volume</a:t>
            </a:r>
          </a:p>
          <a:p>
            <a:pPr lvl="1" fontAlgn="auto">
              <a:spcAft>
                <a:spcPts val="0"/>
              </a:spcAft>
              <a:buFontTx/>
              <a:buNone/>
              <a:defRPr/>
            </a:pPr>
            <a:r>
              <a:rPr lang="ja-JP" altLang="en-US" sz="2400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ヒラギノ丸ゴ Pro W4"/>
                <a:ea typeface="ヒラギノ丸ゴ Pro W4"/>
                <a:cs typeface="ヒラギノ丸ゴ Pro W4"/>
              </a:rPr>
              <a:t>　 ・・・つまり一定の溶液中に溶けている溶質の量</a:t>
            </a:r>
            <a:endParaRPr lang="en-US" altLang="ja-JP" sz="2400" cap="none" dirty="0">
              <a:solidFill>
                <a:schemeClr val="tx1">
                  <a:lumMod val="75000"/>
                  <a:lumOff val="25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 fontAlgn="auto">
              <a:spcAft>
                <a:spcPts val="0"/>
              </a:spcAft>
              <a:buFontTx/>
              <a:buNone/>
              <a:defRPr/>
            </a:pPr>
            <a:endParaRPr lang="ja-JP" altLang="en-US" sz="2400" cap="none" dirty="0">
              <a:solidFill>
                <a:srgbClr val="C80000"/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lvl="1" fontAlgn="auto">
              <a:lnSpc>
                <a:spcPct val="125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b="1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問１．</a:t>
            </a:r>
            <a:r>
              <a:rPr lang="en-US" altLang="ja-JP" sz="24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10% (w/w) </a:t>
            </a:r>
            <a:r>
              <a:rPr lang="ja-JP" altLang="en-US" sz="24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の食塩水（</a:t>
            </a:r>
            <a:r>
              <a:rPr lang="en-US" altLang="ja-JP" sz="2400" cap="none" dirty="0" err="1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NaCl</a:t>
            </a:r>
            <a:r>
              <a:rPr lang="en-US" altLang="ja-JP" sz="24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 </a:t>
            </a:r>
            <a:r>
              <a:rPr lang="ja-JP" altLang="en-US" sz="24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水溶液）と，</a:t>
            </a:r>
            <a:r>
              <a:rPr lang="en-US" altLang="ja-JP" sz="24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10% (w/v) </a:t>
            </a:r>
            <a:r>
              <a:rPr lang="ja-JP" altLang="en-US" sz="2400" cap="none" dirty="0">
                <a:solidFill>
                  <a:srgbClr val="C80000"/>
                </a:solidFill>
                <a:latin typeface="ヒラギノ丸ゴ Pro W4"/>
                <a:ea typeface="ヒラギノ丸ゴ Pro W4"/>
                <a:cs typeface="ヒラギノ丸ゴ Pro W4"/>
              </a:rPr>
              <a:t>の食塩水はどっちが濃い？</a:t>
            </a:r>
          </a:p>
          <a:p>
            <a:pPr fontAlgn="auto">
              <a:spcAft>
                <a:spcPts val="0"/>
              </a:spcAft>
              <a:defRPr/>
            </a:pPr>
            <a:endParaRPr lang="ja-JP" altLang="en-US" cap="none" dirty="0">
              <a:solidFill>
                <a:schemeClr val="tx1">
                  <a:lumMod val="50000"/>
                  <a:lumOff val="50000"/>
                </a:schemeClr>
              </a:solidFill>
              <a:latin typeface="ヒラギノ丸ゴ Pro W4"/>
              <a:ea typeface="ヒラギノ丸ゴ Pro W4"/>
              <a:cs typeface="ヒラギノ丸ゴ Pro W4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cap="none" dirty="0">
                <a:solidFill>
                  <a:srgbClr val="A50021"/>
                </a:solidFill>
                <a:latin typeface="ヒラギノ丸ゴ Pro W4"/>
                <a:ea typeface="ヒラギノ丸ゴ Pro W4"/>
                <a:cs typeface="ヒラギノ丸ゴ Pro W4"/>
              </a:rPr>
              <a:t>「溶質」「溶媒」「溶液」という言葉は使いこなせる？</a:t>
            </a:r>
          </a:p>
        </p:txBody>
      </p:sp>
    </p:spTree>
    <p:extLst>
      <p:ext uri="{BB962C8B-B14F-4D97-AF65-F5344CB8AC3E}">
        <p14:creationId xmlns:p14="http://schemas.microsoft.com/office/powerpoint/2010/main" val="3958050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BDF987F5-A012-7B4B-87B7-5EF4DA2C2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618518"/>
            <a:ext cx="7773338" cy="77187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溶液の濃度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71162445-E90A-4F47-BF63-AB3100F79E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66913"/>
            <a:ext cx="8229600" cy="4492625"/>
          </a:xfrm>
        </p:spPr>
        <p:txBody>
          <a:bodyPr>
            <a:normAutofit lnSpcReduction="10000"/>
          </a:bodyPr>
          <a:lstStyle/>
          <a:p>
            <a:r>
              <a:rPr lang="ja-JP" altLang="en-US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モル濃度が重要</a:t>
            </a:r>
          </a:p>
          <a:p>
            <a:pPr lvl="1"/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モルは分子の数をあらわす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buFontTx/>
              <a:buNone/>
            </a:pP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　　・・・ 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mol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は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6.022 x 10</a:t>
            </a:r>
            <a:r>
              <a:rPr lang="en-US" altLang="ja-JP" sz="2400" cap="none" baseline="30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23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分子 </a:t>
            </a:r>
          </a:p>
          <a:p>
            <a:pPr lvl="1"/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モル濃度は，決まった体積の溶液に溶けている溶質のモル数</a:t>
            </a:r>
          </a:p>
          <a:p>
            <a:pPr lvl="1"/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 M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は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mol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/L</a:t>
            </a:r>
          </a:p>
          <a:p>
            <a:pPr lvl="1"/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mol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NaCl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（分子量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58.44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）は，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58.44 g</a:t>
            </a:r>
          </a:p>
          <a:p>
            <a:pPr lvl="1"/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buFontTx/>
              <a:buNone/>
            </a:pPr>
            <a:r>
              <a:rPr lang="ja-JP" altLang="en-US" sz="2400" cap="none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問２．</a:t>
            </a:r>
            <a:r>
              <a:rPr lang="en-US" altLang="ja-JP" sz="24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100 </a:t>
            </a:r>
            <a:r>
              <a:rPr lang="en-US" altLang="ja-JP" sz="2400" cap="none" dirty="0" err="1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mM</a:t>
            </a:r>
            <a:r>
              <a:rPr lang="en-US" altLang="ja-JP" sz="24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 </a:t>
            </a:r>
            <a:r>
              <a:rPr lang="en-US" altLang="ja-JP" sz="2400" cap="none" dirty="0" err="1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NaCl</a:t>
            </a:r>
            <a:r>
              <a:rPr lang="en-US" altLang="ja-JP" sz="24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水溶液を</a:t>
            </a:r>
            <a:r>
              <a:rPr lang="en-US" altLang="ja-JP" sz="24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200 mL </a:t>
            </a:r>
            <a:r>
              <a:rPr lang="ja-JP" altLang="en-US" sz="2400" cap="none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作るために必要な </a:t>
            </a:r>
            <a:r>
              <a:rPr lang="en-US" altLang="ja-JP" sz="2400" cap="none" dirty="0" err="1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NaCl</a:t>
            </a:r>
            <a:r>
              <a:rPr lang="en-US" altLang="ja-JP" sz="2400" cap="none" dirty="0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は何グラム？</a:t>
            </a:r>
          </a:p>
        </p:txBody>
      </p:sp>
    </p:spTree>
    <p:extLst>
      <p:ext uri="{BB962C8B-B14F-4D97-AF65-F5344CB8AC3E}">
        <p14:creationId xmlns:p14="http://schemas.microsoft.com/office/powerpoint/2010/main" val="254313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F0275B45-8BDA-A548-8663-82D1674E7C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618518"/>
            <a:ext cx="7773338" cy="77187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試薬の調製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873DF746-A1DD-404E-9AFE-785327D10D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804075"/>
            <a:ext cx="8229600" cy="46513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A.</a:t>
            </a:r>
            <a:r>
              <a:rPr lang="ja-JP" altLang="en-US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 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200 </a:t>
            </a:r>
            <a:r>
              <a:rPr lang="en-US" altLang="ja-JP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mM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NaH</a:t>
            </a:r>
            <a:r>
              <a:rPr lang="en-US" altLang="ja-JP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PO</a:t>
            </a:r>
            <a:r>
              <a:rPr lang="en-US" altLang="ja-JP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4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(pH 8.0) </a:t>
            </a:r>
            <a:r>
              <a:rPr lang="ja-JP" altLang="en-US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を 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100 mL</a:t>
            </a:r>
          </a:p>
          <a:p>
            <a:pPr lvl="1"/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NaH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PO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4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・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2H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O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の分子量は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156.0</a:t>
            </a:r>
          </a:p>
          <a:p>
            <a:pPr lvl="1"/>
            <a:endParaRPr lang="en-US" altLang="ja-JP" sz="12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lnSpc>
                <a:spcPct val="125000"/>
              </a:lnSpc>
              <a:buFontTx/>
              <a:buNone/>
            </a:pPr>
            <a:r>
              <a:rPr lang="ja-JP" altLang="en-US" sz="2400" b="1" cap="none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問３．さて，何グラムの粉が必要</a:t>
            </a:r>
            <a:r>
              <a:rPr lang="ja-JP" altLang="en-US" sz="2400" cap="none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？</a:t>
            </a:r>
          </a:p>
          <a:p>
            <a:pPr lvl="1"/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lnSpc>
                <a:spcPct val="125000"/>
              </a:lnSpc>
            </a:pP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mol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/L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の溶液を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1 L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作るとしたら何グラム？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lnSpc>
                <a:spcPct val="125000"/>
              </a:lnSpc>
            </a:pP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200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mM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の溶液を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1 L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なら？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lnSpc>
                <a:spcPct val="125000"/>
              </a:lnSpc>
            </a:pP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200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mM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の溶液を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100 mL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なら？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marL="457200" lvl="1" indent="0">
              <a:buNone/>
            </a:pP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616EF6B-4AFD-2E49-906D-4BC1EB9D1268}"/>
              </a:ext>
            </a:extLst>
          </p:cNvPr>
          <p:cNvSpPr txBox="1"/>
          <p:nvPr/>
        </p:nvSpPr>
        <p:spPr>
          <a:xfrm>
            <a:off x="136525" y="3989736"/>
            <a:ext cx="8653463" cy="267811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ja-JP" dirty="0">
                <a:solidFill>
                  <a:srgbClr val="404040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【 </a:t>
            </a:r>
            <a:r>
              <a:rPr lang="ja-JP" altLang="en-US">
                <a:solidFill>
                  <a:srgbClr val="404040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簡単で失敗のない方法 </a:t>
            </a:r>
            <a:r>
              <a:rPr lang="en-US" altLang="ja-JP" dirty="0">
                <a:solidFill>
                  <a:srgbClr val="404040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】</a:t>
            </a:r>
          </a:p>
          <a:p>
            <a:endParaRPr lang="en-US" altLang="ja-JP" dirty="0">
              <a:solidFill>
                <a:srgbClr val="40404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en-US" altLang="ja-JP" dirty="0">
              <a:solidFill>
                <a:srgbClr val="40404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en-US" altLang="ja-JP" dirty="0">
              <a:solidFill>
                <a:srgbClr val="40404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en-US" altLang="ja-JP" dirty="0">
              <a:solidFill>
                <a:srgbClr val="40404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en-US" altLang="ja-JP" dirty="0">
              <a:solidFill>
                <a:srgbClr val="40404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r>
              <a:rPr lang="ja-JP" altLang="ja-JP">
                <a:solidFill>
                  <a:srgbClr val="404040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　</a:t>
            </a:r>
            <a:r>
              <a:rPr lang="ja-JP" altLang="en-US">
                <a:solidFill>
                  <a:srgbClr val="404040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　</a:t>
            </a:r>
            <a:r>
              <a:rPr lang="ja-JP" altLang="en-US">
                <a:solidFill>
                  <a:srgbClr val="FF0000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暗算でできる方法を考えよう</a:t>
            </a:r>
            <a:r>
              <a:rPr lang="en-US" altLang="ja-JP" dirty="0">
                <a:solidFill>
                  <a:srgbClr val="FF0000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…</a:t>
            </a:r>
            <a:r>
              <a:rPr lang="ja-JP" altLang="en-US">
                <a:solidFill>
                  <a:srgbClr val="FF0000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筆算は間違いのもと！</a:t>
            </a:r>
          </a:p>
        </p:txBody>
      </p:sp>
    </p:spTree>
    <p:extLst>
      <p:ext uri="{BB962C8B-B14F-4D97-AF65-F5344CB8AC3E}">
        <p14:creationId xmlns:p14="http://schemas.microsoft.com/office/powerpoint/2010/main" val="4003644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0C4C826-33A0-9E43-8B37-F9A430DDEC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618518"/>
            <a:ext cx="7773338" cy="77187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試薬の調製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245BC611-11AD-B947-A05E-97B683348B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804075"/>
            <a:ext cx="8229600" cy="46513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A.</a:t>
            </a:r>
            <a:r>
              <a:rPr lang="ja-JP" altLang="en-US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 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200 </a:t>
            </a:r>
            <a:r>
              <a:rPr lang="en-US" altLang="ja-JP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mM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NaH</a:t>
            </a:r>
            <a:r>
              <a:rPr lang="en-US" altLang="ja-JP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PO</a:t>
            </a:r>
            <a:r>
              <a:rPr lang="en-US" altLang="ja-JP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4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(pH 8.0) </a:t>
            </a:r>
            <a:r>
              <a:rPr lang="ja-JP" altLang="en-US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を 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100 mL</a:t>
            </a:r>
          </a:p>
          <a:p>
            <a:pPr lvl="1"/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NaH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PO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4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・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2H</a:t>
            </a:r>
            <a:r>
              <a:rPr lang="en-US" altLang="ja-JP" sz="2400" cap="none" baseline="-25000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2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O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の分子量は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156.0</a:t>
            </a:r>
          </a:p>
          <a:p>
            <a:pPr lvl="1"/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lnSpc>
                <a:spcPct val="125000"/>
              </a:lnSpc>
            </a:pP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前のスライドで計算した結果を踏まえて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…</a:t>
            </a:r>
          </a:p>
          <a:p>
            <a:pPr lvl="1">
              <a:lnSpc>
                <a:spcPct val="125000"/>
              </a:lnSpc>
            </a:pP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粉を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80 mL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程度の蒸留水に溶かす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lnSpc>
                <a:spcPct val="125000"/>
              </a:lnSpc>
            </a:pP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10 N </a:t>
            </a:r>
            <a:r>
              <a:rPr lang="en-US" altLang="ja-JP" sz="24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NaOH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溶液で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pH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を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8.0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に合わせる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>
              <a:lnSpc>
                <a:spcPct val="125000"/>
              </a:lnSpc>
            </a:pP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メスシリンダーで，全量を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100 mL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に合わせる</a:t>
            </a:r>
          </a:p>
        </p:txBody>
      </p:sp>
    </p:spTree>
    <p:extLst>
      <p:ext uri="{BB962C8B-B14F-4D97-AF65-F5344CB8AC3E}">
        <p14:creationId xmlns:p14="http://schemas.microsoft.com/office/powerpoint/2010/main" val="2727990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61C99760-D069-2245-B682-768750EEC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32" y="618518"/>
            <a:ext cx="7773338" cy="77187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試薬の調製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DE66A49D-EF7D-4849-86FA-9C7A1846D1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79613"/>
            <a:ext cx="8229600" cy="4479925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B.  3 M </a:t>
            </a:r>
            <a:r>
              <a:rPr lang="ja-JP" altLang="en-US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 </a:t>
            </a:r>
            <a:r>
              <a:rPr lang="en-US" altLang="ja-JP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NaCl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を </a:t>
            </a:r>
            <a:r>
              <a:rPr lang="en-US" altLang="ja-JP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50 mL</a:t>
            </a:r>
          </a:p>
          <a:p>
            <a:pPr lvl="1"/>
            <a:r>
              <a:rPr lang="en-US" altLang="ja-JP" sz="2400" cap="none" dirty="0" err="1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NaCl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の分子量は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58.44</a:t>
            </a:r>
          </a:p>
          <a:p>
            <a:pPr lvl="1"/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さっきと同様に考えよう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3 M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の溶液を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1 L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作るなら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…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？ から順に考えていく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結局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…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何グラム？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40 mL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 程度の蒸留水に溶かす</a:t>
            </a:r>
            <a:endParaRPr lang="en-US" altLang="ja-JP" sz="2400" cap="none" dirty="0">
              <a:solidFill>
                <a:srgbClr val="404040"/>
              </a:solidFill>
              <a:latin typeface="ヒラギノ丸ゴ Pro W4" panose="020F0400000000000000" pitchFamily="34" charset="-128"/>
              <a:ea typeface="ヒラギノ丸ゴ Pro W4" panose="020F0400000000000000" pitchFamily="34" charset="-128"/>
            </a:endParaRPr>
          </a:p>
          <a:p>
            <a:pPr lvl="1"/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pH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は合わせなくていい</a:t>
            </a:r>
          </a:p>
          <a:p>
            <a:pPr lvl="1"/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メスシリンダーで全量を </a:t>
            </a:r>
            <a:r>
              <a:rPr lang="en-US" altLang="ja-JP" sz="2400" cap="none" dirty="0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50 mL </a:t>
            </a:r>
            <a:r>
              <a:rPr lang="ja-JP" altLang="en-US" sz="2400" cap="none">
                <a:solidFill>
                  <a:srgbClr val="40404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に合わせる。</a:t>
            </a:r>
          </a:p>
        </p:txBody>
      </p:sp>
      <p:sp>
        <p:nvSpPr>
          <p:cNvPr id="20483" name="テキスト ボックス 1">
            <a:extLst>
              <a:ext uri="{FF2B5EF4-FFF2-40B4-BE49-F238E27FC236}">
                <a16:creationId xmlns:a16="http://schemas.microsoft.com/office/drawing/2014/main" id="{4E361CEF-961B-974D-A6F6-76B37A6A6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3086100"/>
            <a:ext cx="394851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/>
            <a:r>
              <a:rPr lang="ja-JP" altLang="en-US" b="1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問４．粉は何グラム必要</a:t>
            </a:r>
            <a:r>
              <a:rPr lang="ja-JP" altLang="en-US">
                <a:solidFill>
                  <a:srgbClr val="C80000"/>
                </a:solidFill>
                <a:latin typeface="ヒラギノ丸ゴ Pro W4" panose="020F0400000000000000" pitchFamily="34" charset="-128"/>
                <a:ea typeface="ヒラギノ丸ゴ Pro W4" panose="020F0400000000000000" pitchFamily="34" charset="-128"/>
              </a:rPr>
              <a:t>？</a:t>
            </a:r>
          </a:p>
          <a:p>
            <a:endParaRPr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184304340"/>
      </p:ext>
    </p:extLst>
  </p:cSld>
  <p:clrMapOvr>
    <a:masterClrMapping/>
  </p:clrMapOvr>
</p:sld>
</file>

<file path=ppt/theme/theme1.xml><?xml version="1.0" encoding="utf-8"?>
<a:theme xmlns:a="http://schemas.openxmlformats.org/drawingml/2006/main" name="しずく">
  <a:themeElements>
    <a:clrScheme name="しず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しず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しず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{CB91780D-A725-7846-AB7A-A8B2613E164B}tf10001073</Template>
  <TotalTime>676</TotalTime>
  <Words>423</Words>
  <Application>Microsoft Macintosh PowerPoint</Application>
  <PresentationFormat>画面に合わせる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Hiragino Maru Gothic ProN W4</vt:lpstr>
      <vt:lpstr>ＭＳ Ｐゴシック</vt:lpstr>
      <vt:lpstr>ヒラギノ角ゴ Pro W3</vt:lpstr>
      <vt:lpstr>ヒラギノ丸ゴ Pro W4</vt:lpstr>
      <vt:lpstr>Arial</vt:lpstr>
      <vt:lpstr>Courier New</vt:lpstr>
      <vt:lpstr>Tw Cen MT</vt:lpstr>
      <vt:lpstr>しずく</vt:lpstr>
      <vt:lpstr>化学生命理工学実験 II アフィニティークロマトグラフィー （2）</vt:lpstr>
      <vt:lpstr>2．精製に使う水溶液の作製</vt:lpstr>
      <vt:lpstr>実験に用いる水溶液の調製</vt:lpstr>
      <vt:lpstr>大事なポイント</vt:lpstr>
      <vt:lpstr>溶液の濃度</vt:lpstr>
      <vt:lpstr>溶液の濃度</vt:lpstr>
      <vt:lpstr>試薬の調製</vt:lpstr>
      <vt:lpstr>試薬の調製</vt:lpstr>
      <vt:lpstr>試薬の調製</vt:lpstr>
      <vt:lpstr>試薬の調製</vt:lpstr>
      <vt:lpstr>試薬の調製</vt:lpstr>
    </vt:vector>
  </TitlesOfParts>
  <Company>Kochi University 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物質科学実験 CIII タンパク質の取り扱い</dc:title>
  <dc:creator>shigeki fujiwara</dc:creator>
  <cp:lastModifiedBy>Shigeki Fujiwara</cp:lastModifiedBy>
  <cp:revision>72</cp:revision>
  <dcterms:created xsi:type="dcterms:W3CDTF">2006-06-28T16:54:17Z</dcterms:created>
  <dcterms:modified xsi:type="dcterms:W3CDTF">2019-01-12T06:41:22Z</dcterms:modified>
</cp:coreProperties>
</file>