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handoutMasterIdLst>
    <p:handoutMasterId r:id="rId10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96"/>
    <p:restoredTop sz="94659"/>
  </p:normalViewPr>
  <p:slideViewPr>
    <p:cSldViewPr snapToGrid="0">
      <p:cViewPr varScale="1">
        <p:scale>
          <a:sx n="106" d="100"/>
          <a:sy n="106" d="100"/>
        </p:scale>
        <p:origin x="872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D7A03CA-5F46-2541-A8B9-87B91D724A6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855FE25-E296-C741-B485-6DE87D0854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D39EE7-4536-2843-BD01-3A96DC402272}" type="datetimeFigureOut">
              <a:rPr kumimoji="1" lang="ja-JP" altLang="en-US" smtClean="0"/>
              <a:t>2019/1/12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F4E20D2-FDA4-0C43-81EE-2C6EDBBBEC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20589DA-8DD5-C042-BF26-B2AEA1F7EBA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1A3D4-1B08-D64E-AE97-B11FB11130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350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AC53E-570D-9848-A276-479C5D8F0CD4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3059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546D-7A96-C548-8FCC-2531AD9943B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37522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546D-7A96-C548-8FCC-2531AD9943B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83939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546D-7A96-C548-8FCC-2531AD9943BF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33028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546D-7A96-C548-8FCC-2531AD9943B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48507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546D-7A96-C548-8FCC-2531AD9943B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0618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546D-7A96-C548-8FCC-2531AD9943B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384098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546D-7A96-C548-8FCC-2531AD9943B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217929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546D-7A96-C548-8FCC-2531AD9943B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557389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38E52-DA3C-8348-B5AD-E202C2644765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8037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546D-7A96-C548-8FCC-2531AD9943B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4689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68F8-F43F-2B4F-8797-8D149B76F3F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6286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546D-7A96-C548-8FCC-2531AD9943B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74991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546D-7A96-C548-8FCC-2531AD9943B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9510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5199A-6771-554B-A3BD-FF0503DD1C0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2745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154D6-AACB-B148-B738-2E6EE72F3A21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70914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546D-7A96-C548-8FCC-2531AD9943B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316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AE3CD-DD30-6F4A-B44D-48632C475AB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8528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D2D546D-7A96-C548-8FCC-2531AD9943B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9908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  <p:sldLayoutId id="2147483798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kumimoji="1"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kumimoji="1"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96B0A3E-2B08-5640-8AB3-7EFC3E35CD7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449388"/>
            <a:ext cx="7772400" cy="2513012"/>
          </a:xfrm>
        </p:spPr>
        <p:txBody>
          <a:bodyPr>
            <a:normAutofit/>
          </a:bodyPr>
          <a:lstStyle/>
          <a:p>
            <a:pPr fontAlgn="auto">
              <a:lnSpc>
                <a:spcPct val="140000"/>
              </a:lnSpc>
              <a:spcBef>
                <a:spcPts val="1800"/>
              </a:spcBef>
              <a:spcAft>
                <a:spcPts val="1800"/>
              </a:spcAft>
              <a:defRPr/>
            </a:pPr>
            <a:r>
              <a:rPr lang="ja-JP" altLang="en-US" sz="3200">
                <a:latin typeface="ヒラギノ角ゴ Pro W3"/>
                <a:ea typeface="ヒラギノ角ゴ Pro W3"/>
                <a:cs typeface="ヒラギノ角ゴ Pro W3"/>
              </a:rPr>
              <a:t>化学生命理工学実験</a:t>
            </a:r>
            <a:r>
              <a:rPr lang="en-US" altLang="ja-JP" sz="3200" dirty="0">
                <a:latin typeface="ヒラギノ角ゴ Pro W3"/>
                <a:ea typeface="ヒラギノ角ゴ Pro W3"/>
                <a:cs typeface="ヒラギノ角ゴ Pro W3"/>
              </a:rPr>
              <a:t> II</a:t>
            </a:r>
            <a:br>
              <a:rPr lang="en-US" altLang="ja-JP" sz="3200" dirty="0">
                <a:latin typeface="ヒラギノ角ゴ Pro W3"/>
                <a:ea typeface="ヒラギノ角ゴ Pro W3"/>
                <a:cs typeface="ヒラギノ角ゴ Pro W3"/>
              </a:rPr>
            </a:br>
            <a:r>
              <a:rPr lang="ja-JP" altLang="en-US" sz="3200">
                <a:latin typeface="ヒラギノ角ゴ Pro W3"/>
                <a:ea typeface="ヒラギノ角ゴ Pro W3"/>
                <a:cs typeface="ヒラギノ角ゴ Pro W3"/>
              </a:rPr>
              <a:t>アフィニティークロマトグラフィー</a:t>
            </a:r>
            <a:br>
              <a:rPr lang="ja-JP" altLang="en-US" sz="3200" dirty="0">
                <a:latin typeface="ヒラギノ角ゴ Pro W3"/>
                <a:ea typeface="ヒラギノ角ゴ Pro W3"/>
                <a:cs typeface="ヒラギノ角ゴ Pro W3"/>
              </a:rPr>
            </a:br>
            <a:r>
              <a:rPr lang="ja-JP" altLang="en-US" sz="3200" dirty="0">
                <a:latin typeface="ヒラギノ角ゴ Pro W3"/>
                <a:ea typeface="ヒラギノ角ゴ Pro W3"/>
                <a:cs typeface="ヒラギノ角ゴ Pro W3"/>
              </a:rPr>
              <a:t>（</a:t>
            </a:r>
            <a:r>
              <a:rPr lang="en-US" altLang="ja-JP" sz="3200" dirty="0">
                <a:latin typeface="ヒラギノ角ゴ Pro W3"/>
                <a:ea typeface="ヒラギノ角ゴ Pro W3"/>
                <a:cs typeface="ヒラギノ角ゴ Pro W3"/>
              </a:rPr>
              <a:t>1</a:t>
            </a:r>
            <a:r>
              <a:rPr lang="ja-JP" altLang="en-US" sz="3200" dirty="0">
                <a:latin typeface="ヒラギノ角ゴ Pro W3"/>
                <a:ea typeface="ヒラギノ角ゴ Pro W3"/>
                <a:cs typeface="ヒラギノ角ゴ Pro W3"/>
              </a:rPr>
              <a:t>）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A2605FD-A692-CD4B-860E-233560B42E4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29175"/>
            <a:ext cx="6400800" cy="8096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ja-JP" alt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藤原＋砂長</a:t>
            </a: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ja-JP" alt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担当</a:t>
            </a:r>
            <a:endParaRPr lang="ja-JP" altLang="en-US" sz="2800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DA8A577-A6CE-0346-8157-FE1F7A4F18B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449388"/>
            <a:ext cx="7772400" cy="2151062"/>
          </a:xfrm>
        </p:spPr>
        <p:txBody>
          <a:bodyPr>
            <a:normAutofit/>
          </a:bodyPr>
          <a:lstStyle/>
          <a:p>
            <a:pPr fontAlgn="auto">
              <a:lnSpc>
                <a:spcPct val="140000"/>
              </a:lnSpc>
              <a:spcAft>
                <a:spcPts val="0"/>
              </a:spcAft>
              <a:defRPr/>
            </a:pPr>
            <a:r>
              <a:rPr lang="en-US" altLang="ja-JP" sz="3200" dirty="0">
                <a:latin typeface="ヒラギノ角ゴ Pro W3"/>
                <a:ea typeface="ヒラギノ角ゴ Pro W3"/>
                <a:cs typeface="ヒラギノ角ゴ Pro W3"/>
              </a:rPr>
              <a:t>1</a:t>
            </a:r>
            <a:r>
              <a:rPr lang="ja-JP" altLang="en-US" sz="3200">
                <a:latin typeface="ヒラギノ角ゴ Pro W3"/>
                <a:ea typeface="ヒラギノ角ゴ Pro W3"/>
                <a:cs typeface="ヒラギノ角ゴ Pro W3"/>
              </a:rPr>
              <a:t>．大腸菌抽出液の調製</a:t>
            </a:r>
            <a:br>
              <a:rPr lang="en-US" altLang="ja-JP" sz="3200" dirty="0">
                <a:latin typeface="ヒラギノ角ゴ Pro W3"/>
                <a:ea typeface="ヒラギノ角ゴ Pro W3"/>
                <a:cs typeface="ヒラギノ角ゴ Pro W3"/>
              </a:rPr>
            </a:br>
            <a:r>
              <a:rPr lang="ja-JP" altLang="en-US" sz="3200">
                <a:latin typeface="ヒラギノ角ゴ Pro W3"/>
                <a:ea typeface="ヒラギノ角ゴ Pro W3"/>
                <a:cs typeface="ヒラギノ角ゴ Pro W3"/>
              </a:rPr>
              <a:t>（全可溶性タンパク質の調製）</a:t>
            </a:r>
            <a:endParaRPr lang="ja-JP" altLang="en-US" sz="3200" dirty="0">
              <a:latin typeface="ヒラギノ角ゴ Pro W3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CFA83E3-D927-A841-B876-0A44BBCE70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2509"/>
            <a:ext cx="8229600" cy="866899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dirty="0">
                <a:latin typeface="ヒラギノ角ゴ Pro W3"/>
                <a:ea typeface="ヒラギノ角ゴ Pro W3"/>
                <a:cs typeface="ヒラギノ角ゴ Pro W3"/>
              </a:rPr>
              <a:t>1 </a:t>
            </a:r>
            <a:r>
              <a:rPr lang="ja-JP" altLang="en-US" sz="3600">
                <a:latin typeface="ヒラギノ角ゴ Pro W3"/>
                <a:ea typeface="ヒラギノ角ゴ Pro W3"/>
                <a:cs typeface="ヒラギノ角ゴ Pro W3"/>
              </a:rPr>
              <a:t>日めの作業</a:t>
            </a:r>
            <a:endParaRPr lang="ja-JP" altLang="en-US" sz="3600" dirty="0"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B34DC7D9-A49C-BC47-A7A0-CE32167378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99408"/>
            <a:ext cx="8229600" cy="5201392"/>
          </a:xfrm>
        </p:spPr>
        <p:txBody>
          <a:bodyPr rtlCol="0">
            <a:normAutofit/>
          </a:bodyPr>
          <a:lstStyle/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蛍光タンパク質</a:t>
            </a:r>
            <a:r>
              <a:rPr lang="en-US" altLang="ja-JP" sz="22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en-US" altLang="ja-JP" sz="2200" cap="none" dirty="0" err="1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mCherry</a:t>
            </a:r>
            <a:r>
              <a:rPr lang="ja-JP" altLang="en-US" sz="2200" cap="none" baseline="3000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 （注</a:t>
            </a:r>
            <a:r>
              <a:rPr lang="en-US" altLang="ja-JP" sz="2200" cap="none" baseline="30000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 1</a:t>
            </a:r>
            <a:r>
              <a:rPr lang="ja-JP" altLang="en-US" sz="2200" cap="none" baseline="3000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）</a:t>
            </a:r>
            <a:r>
              <a:rPr lang="en-US" altLang="ja-JP" sz="22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の遺伝子を導入した大腸菌を培養している。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この大腸菌の細胞を溶かす。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lvl="1"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細胞内の</a:t>
            </a:r>
            <a:r>
              <a:rPr lang="ja-JP" altLang="en-US" sz="2200" cap="none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タンパク質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や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en-US" altLang="ja-JP" sz="22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DNA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，</a:t>
            </a:r>
            <a:r>
              <a:rPr lang="en-US" altLang="ja-JP" sz="22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RNA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が水溶液中に出る。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DNA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と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RNA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を分解する。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遠心分離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で固形物（</a:t>
            </a:r>
            <a:r>
              <a:rPr lang="ja-JP" altLang="en-US" sz="2200" cap="none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細胞壁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や</a:t>
            </a:r>
            <a:r>
              <a:rPr lang="ja-JP" altLang="en-US" sz="2200" cap="none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細胞膜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などの破片と，そこに結合し</a:t>
            </a:r>
            <a:r>
              <a:rPr lang="ja-JP" altLang="en-US" sz="2200" cap="none"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rPr>
              <a:t>たタンパク質）を沈殿させる。</a:t>
            </a:r>
            <a:endParaRPr lang="en-US" altLang="ja-JP" sz="2200" cap="none" dirty="0">
              <a:solidFill>
                <a:schemeClr val="tx1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rPr>
              <a:t>遠心分離後の上清には，大腸菌のもつ</a:t>
            </a:r>
            <a:r>
              <a:rPr lang="ja-JP" altLang="en-US" sz="2200" cap="none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可溶性</a:t>
            </a:r>
            <a:r>
              <a:rPr lang="ja-JP" altLang="en-US" sz="2200" cap="none"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rPr>
              <a:t>（</a:t>
            </a:r>
            <a:r>
              <a:rPr lang="ja-JP" altLang="en-US" sz="2200" cap="none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水溶性</a:t>
            </a:r>
            <a:r>
              <a:rPr lang="ja-JP" altLang="en-US" sz="2200" cap="none"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rPr>
              <a:t>）のタンパク質が</a:t>
            </a:r>
            <a:r>
              <a:rPr lang="ja-JP" altLang="en-US" sz="2200" u="heavy" cap="none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ヒラギノ丸ゴ Pro W4"/>
                <a:ea typeface="ヒラギノ丸ゴ Pro W4"/>
                <a:cs typeface="ヒラギノ丸ゴ Pro W4"/>
              </a:rPr>
              <a:t>千種類以上</a:t>
            </a:r>
            <a:r>
              <a:rPr lang="ja-JP" altLang="en-US" sz="2200" cap="none"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rPr>
              <a:t>含まれている。</a:t>
            </a:r>
            <a:endParaRPr lang="en-US" altLang="ja-JP" sz="2200" cap="none" dirty="0">
              <a:solidFill>
                <a:schemeClr val="tx1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rPr>
              <a:t>この中から</a:t>
            </a:r>
            <a:r>
              <a:rPr lang="en-US" altLang="ja-JP" sz="2200" cap="none" dirty="0"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en-US" altLang="ja-JP" sz="2200" cap="none" dirty="0" err="1"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rPr>
              <a:t>mCherry</a:t>
            </a:r>
            <a:r>
              <a:rPr lang="en-US" altLang="ja-JP" sz="2200" cap="none" dirty="0"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ja-JP" altLang="en-US" sz="2200" cap="none"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rPr>
              <a:t>のみを精製する</a:t>
            </a:r>
            <a:r>
              <a:rPr lang="ja-JP" altLang="en-US" sz="2200" cap="none">
                <a:latin typeface="ヒラギノ丸ゴ Pro W4"/>
                <a:ea typeface="ヒラギノ丸ゴ Pro W4"/>
                <a:cs typeface="ヒラギノ丸ゴ Pro W4"/>
              </a:rPr>
              <a:t>（次回に続く）</a:t>
            </a:r>
            <a:r>
              <a:rPr lang="ja-JP" altLang="en-US" sz="2200" cap="none"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rPr>
              <a:t>。</a:t>
            </a:r>
            <a:endParaRPr lang="en-US" altLang="ja-JP" sz="2200" cap="none" dirty="0">
              <a:solidFill>
                <a:schemeClr val="tx1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CFA83E3-D927-A841-B876-0A44BBCE70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61257"/>
            <a:ext cx="8229600" cy="866899"/>
          </a:xfrm>
        </p:spPr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ja-JP" altLang="en-US" sz="3600">
                <a:latin typeface="ヒラギノ角ゴ Pro W3"/>
                <a:ea typeface="ヒラギノ角ゴ Pro W3"/>
                <a:cs typeface="ヒラギノ角ゴ Pro W3"/>
              </a:rPr>
              <a:t>　</a:t>
            </a:r>
            <a:r>
              <a:rPr lang="en-US" altLang="ja-JP" sz="3600" dirty="0">
                <a:latin typeface="ヒラギノ角ゴ Pro W3"/>
                <a:ea typeface="ヒラギノ角ゴ Pro W3"/>
                <a:cs typeface="ヒラギノ角ゴ Pro W3"/>
              </a:rPr>
              <a:t>S</a:t>
            </a:r>
            <a:r>
              <a:rPr lang="en-US" altLang="ja-JP" sz="2400" dirty="0">
                <a:latin typeface="ヒラギノ角ゴ Pro W3"/>
                <a:ea typeface="ヒラギノ角ゴ Pro W3"/>
                <a:cs typeface="ヒラギノ角ゴ Pro W3"/>
              </a:rPr>
              <a:t>TEP</a:t>
            </a:r>
            <a:r>
              <a:rPr lang="en-US" altLang="ja-JP" sz="3600" dirty="0">
                <a:latin typeface="ヒラギノ角ゴ Pro W3"/>
                <a:ea typeface="ヒラギノ角ゴ Pro W3"/>
                <a:cs typeface="ヒラギノ角ゴ Pro W3"/>
              </a:rPr>
              <a:t> 0</a:t>
            </a:r>
            <a:r>
              <a:rPr lang="ja-JP" altLang="en-US">
                <a:latin typeface="ヒラギノ角ゴ Pro W3"/>
                <a:ea typeface="ヒラギノ角ゴ Pro W3"/>
                <a:cs typeface="ヒラギノ角ゴ Pro W3"/>
              </a:rPr>
              <a:t>．大腸菌の培養</a:t>
            </a:r>
            <a:r>
              <a:rPr lang="ja-JP" altLang="en-US" sz="1600">
                <a:solidFill>
                  <a:srgbClr val="C80000"/>
                </a:solidFill>
                <a:latin typeface="ヒラギノ角ゴ Pro W3"/>
                <a:ea typeface="ヒラギノ角ゴ Pro W3"/>
                <a:cs typeface="ヒラギノ角ゴ Pro W3"/>
              </a:rPr>
              <a:t>（この作業は藤原がやります）</a:t>
            </a:r>
            <a:endParaRPr lang="ja-JP" altLang="en-US" sz="1600" dirty="0">
              <a:solidFill>
                <a:srgbClr val="C80000"/>
              </a:solidFill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B34DC7D9-A49C-BC47-A7A0-CE32167378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444886"/>
            <a:ext cx="8229600" cy="4880758"/>
          </a:xfrm>
        </p:spPr>
        <p:txBody>
          <a:bodyPr rtlCol="0">
            <a:normAutofit/>
          </a:bodyPr>
          <a:lstStyle/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ja-JP" sz="2200" i="1" cap="none" dirty="0" err="1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mCherry</a:t>
            </a:r>
            <a:r>
              <a:rPr lang="en-US" altLang="ja-JP" sz="22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ja-JP" altLang="en-US" sz="2200" cap="none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遺伝子</a:t>
            </a:r>
            <a:r>
              <a:rPr lang="ja-JP" altLang="en-US" sz="2200" cap="none" baseline="3000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（注</a:t>
            </a:r>
            <a:r>
              <a:rPr lang="en-US" altLang="ja-JP" sz="2200" cap="none" baseline="30000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 1</a:t>
            </a:r>
            <a:r>
              <a:rPr lang="ja-JP" altLang="en-US" sz="2200" cap="none" baseline="3000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）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を導入した大腸菌を培養する。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対数増殖期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（勢いよく増えている時期）に，</a:t>
            </a:r>
            <a:r>
              <a:rPr lang="ja-JP" altLang="en-US" sz="2200" cap="none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タンパク質発現の誘導</a:t>
            </a:r>
            <a:r>
              <a:rPr lang="ja-JP" altLang="en-US" sz="2200" cap="none" baseline="3000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（注</a:t>
            </a:r>
            <a:r>
              <a:rPr lang="en-US" altLang="ja-JP" sz="2200" cap="none" baseline="30000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 2</a:t>
            </a:r>
            <a:r>
              <a:rPr lang="ja-JP" altLang="en-US" sz="2200" cap="none" baseline="3000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）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を開始する。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室温で一晩培養し，タンパク質を作らせる。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このようにして誘導した大腸菌の細胞内では，導入遺伝子から発現する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en-US" altLang="ja-JP" sz="2200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mCherry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タンパク質の量が，細胞内の他のどのタンパク質と比較しても多いくらいになる。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大腸菌を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en-US" altLang="ja-JP" sz="22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2 ml </a:t>
            </a:r>
            <a:r>
              <a:rPr lang="ja-JP" altLang="en-US" sz="2200" cap="none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チューブ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に移して，遠心する（約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en-US" altLang="ja-JP" sz="22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10000 </a:t>
            </a:r>
            <a:r>
              <a:rPr lang="en-US" altLang="ja-JP" sz="2200" cap="none" dirty="0" err="1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Xg</a:t>
            </a:r>
            <a:r>
              <a:rPr lang="en-US" altLang="ja-JP" sz="22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ja-JP" altLang="en-US" sz="2200" cap="none" baseline="3000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（注</a:t>
            </a:r>
            <a:r>
              <a:rPr lang="en-US" altLang="ja-JP" sz="2200" cap="none" baseline="30000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 3</a:t>
            </a:r>
            <a:r>
              <a:rPr lang="ja-JP" altLang="en-US" sz="2200" cap="none" baseline="3000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）</a:t>
            </a:r>
            <a:r>
              <a:rPr lang="en-US" altLang="ja-JP" sz="22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  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30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秒）。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上清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（</a:t>
            </a:r>
            <a:r>
              <a:rPr lang="ja-JP" altLang="en-US" sz="2200" cap="none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培養液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）を捨てて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−80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℃ で</a:t>
            </a:r>
            <a:r>
              <a:rPr lang="ja-JP" altLang="en-US" sz="2200" cap="none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凍結保存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する。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</p:spTree>
    <p:extLst>
      <p:ext uri="{BB962C8B-B14F-4D97-AF65-F5344CB8AC3E}">
        <p14:creationId xmlns:p14="http://schemas.microsoft.com/office/powerpoint/2010/main" val="2914076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CFA83E3-D927-A841-B876-0A44BBCE70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61257"/>
            <a:ext cx="8229600" cy="866899"/>
          </a:xfrm>
        </p:spPr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ja-JP" altLang="en-US" sz="3600">
                <a:latin typeface="ヒラギノ角ゴ Pro W3"/>
                <a:ea typeface="ヒラギノ角ゴ Pro W3"/>
                <a:cs typeface="ヒラギノ角ゴ Pro W3"/>
              </a:rPr>
              <a:t>　</a:t>
            </a:r>
            <a:r>
              <a:rPr lang="en-US" altLang="ja-JP" sz="3600" dirty="0">
                <a:latin typeface="ヒラギノ角ゴ Pro W3"/>
                <a:ea typeface="ヒラギノ角ゴ Pro W3"/>
                <a:cs typeface="ヒラギノ角ゴ Pro W3"/>
              </a:rPr>
              <a:t>S</a:t>
            </a:r>
            <a:r>
              <a:rPr lang="en-US" altLang="ja-JP" sz="2400" dirty="0">
                <a:latin typeface="ヒラギノ角ゴ Pro W3"/>
                <a:ea typeface="ヒラギノ角ゴ Pro W3"/>
                <a:cs typeface="ヒラギノ角ゴ Pro W3"/>
              </a:rPr>
              <a:t>TEP</a:t>
            </a:r>
            <a:r>
              <a:rPr lang="en-US" altLang="ja-JP" sz="3600" dirty="0">
                <a:latin typeface="ヒラギノ角ゴ Pro W3"/>
                <a:ea typeface="ヒラギノ角ゴ Pro W3"/>
                <a:cs typeface="ヒラギノ角ゴ Pro W3"/>
              </a:rPr>
              <a:t> 1</a:t>
            </a:r>
            <a:r>
              <a:rPr lang="ja-JP" altLang="en-US">
                <a:latin typeface="ヒラギノ角ゴ Pro W3"/>
                <a:ea typeface="ヒラギノ角ゴ Pro W3"/>
                <a:cs typeface="ヒラギノ角ゴ Pro W3"/>
              </a:rPr>
              <a:t>．大腸菌の細胞壁の溶解</a:t>
            </a:r>
            <a:endParaRPr lang="ja-JP" altLang="en-US" sz="3600" dirty="0"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B34DC7D9-A49C-BC47-A7A0-CE32167378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520042"/>
            <a:ext cx="8229600" cy="4880758"/>
          </a:xfrm>
        </p:spPr>
        <p:txBody>
          <a:bodyPr rtlCol="0">
            <a:normAutofit/>
          </a:bodyPr>
          <a:lstStyle/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グループに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1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本，凍った大腸菌の沈殿を渡す。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大腸菌の沈殿に対して，</a:t>
            </a:r>
            <a:r>
              <a:rPr lang="en-US" altLang="ja-JP" sz="22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1 mg/ml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の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en-US" altLang="ja-JP" sz="22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Lysozyme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（</a:t>
            </a:r>
            <a:r>
              <a:rPr lang="ja-JP" altLang="en-US" sz="2200" cap="none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リゾチーム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）</a:t>
            </a:r>
            <a:r>
              <a:rPr lang="ja-JP" altLang="en-US" sz="2200" cap="none" baseline="3000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（注</a:t>
            </a:r>
            <a:r>
              <a:rPr lang="en-US" altLang="ja-JP" sz="2200" cap="none" baseline="30000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 4</a:t>
            </a:r>
            <a:r>
              <a:rPr lang="ja-JP" altLang="en-US" sz="2200" cap="none" baseline="3000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）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を含む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1.8 ml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の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en-US" altLang="ja-JP" sz="22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Lysis Buffer</a:t>
            </a:r>
            <a:r>
              <a:rPr lang="ja-JP" altLang="en-US" sz="2200" cap="none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（</a:t>
            </a:r>
            <a:r>
              <a:rPr lang="en-US" altLang="ja-JP" sz="22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50 </a:t>
            </a:r>
            <a:r>
              <a:rPr lang="en-US" altLang="ja-JP" sz="2200" cap="none" dirty="0" err="1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mM</a:t>
            </a:r>
            <a:r>
              <a:rPr lang="en-US" altLang="ja-JP" sz="22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 NaH</a:t>
            </a:r>
            <a:r>
              <a:rPr lang="en-US" altLang="ja-JP" sz="2200" cap="none" baseline="-25000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2</a:t>
            </a:r>
            <a:r>
              <a:rPr lang="en-US" altLang="ja-JP" sz="22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PO</a:t>
            </a:r>
            <a:r>
              <a:rPr lang="en-US" altLang="ja-JP" sz="2200" cap="none" baseline="-25000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4</a:t>
            </a:r>
            <a:r>
              <a:rPr lang="ja-JP" altLang="en-US" sz="2200" cap="none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，</a:t>
            </a:r>
            <a:r>
              <a:rPr lang="en-US" altLang="ja-JP" sz="22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300 </a:t>
            </a:r>
            <a:r>
              <a:rPr lang="en-US" altLang="ja-JP" sz="2200" cap="none" dirty="0" err="1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mM</a:t>
            </a:r>
            <a:r>
              <a:rPr lang="en-US" altLang="ja-JP" sz="22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en-US" altLang="ja-JP" sz="2200" cap="none" dirty="0" err="1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NaCl</a:t>
            </a:r>
            <a:r>
              <a:rPr lang="ja-JP" altLang="en-US" sz="2200" cap="none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，</a:t>
            </a:r>
            <a:r>
              <a:rPr lang="en-US" altLang="ja-JP" sz="22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10 </a:t>
            </a:r>
            <a:r>
              <a:rPr lang="en-US" altLang="ja-JP" sz="2200" cap="none" dirty="0" err="1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mM</a:t>
            </a:r>
            <a:r>
              <a:rPr lang="en-US" altLang="ja-JP" sz="22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ja-JP" altLang="en-US" sz="2200" cap="none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イミダゾール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）</a:t>
            </a:r>
            <a:r>
              <a:rPr lang="ja-JP" altLang="en-US" sz="2200" cap="none" baseline="3000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（注</a:t>
            </a:r>
            <a:r>
              <a:rPr lang="en-US" altLang="ja-JP" sz="2200" cap="none" baseline="30000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 5</a:t>
            </a:r>
            <a:r>
              <a:rPr lang="ja-JP" altLang="en-US" sz="2200" cap="none" baseline="3000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）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を加える。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4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℃ で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30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分間反応させ，細胞壁を溶かす。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大腸菌の細胞壁が溶けて懸濁液にとろみが出てくる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少し透明になった（濁りが少なくなった）気がする？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大腸菌懸濁液を全量，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50 ml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チューブに移す。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marL="0" indent="0" fontAlgn="auto">
              <a:spcBef>
                <a:spcPts val="0"/>
              </a:spcBef>
              <a:spcAft>
                <a:spcPts val="1200"/>
              </a:spcAft>
              <a:buNone/>
              <a:defRPr/>
            </a:pP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</p:spTree>
    <p:extLst>
      <p:ext uri="{BB962C8B-B14F-4D97-AF65-F5344CB8AC3E}">
        <p14:creationId xmlns:p14="http://schemas.microsoft.com/office/powerpoint/2010/main" val="3073624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CFA83E3-D927-A841-B876-0A44BBCE70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61257"/>
            <a:ext cx="8229600" cy="866899"/>
          </a:xfrm>
        </p:spPr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ja-JP" altLang="en-US" sz="3600">
                <a:latin typeface="ヒラギノ角ゴ Pro W3"/>
                <a:ea typeface="ヒラギノ角ゴ Pro W3"/>
                <a:cs typeface="ヒラギノ角ゴ Pro W3"/>
              </a:rPr>
              <a:t>　</a:t>
            </a:r>
            <a:r>
              <a:rPr lang="en-US" altLang="ja-JP" sz="3600" dirty="0">
                <a:latin typeface="ヒラギノ角ゴ Pro W3"/>
                <a:ea typeface="ヒラギノ角ゴ Pro W3"/>
                <a:cs typeface="ヒラギノ角ゴ Pro W3"/>
              </a:rPr>
              <a:t>S</a:t>
            </a:r>
            <a:r>
              <a:rPr lang="en-US" altLang="ja-JP" sz="2400" dirty="0">
                <a:latin typeface="ヒラギノ角ゴ Pro W3"/>
                <a:ea typeface="ヒラギノ角ゴ Pro W3"/>
                <a:cs typeface="ヒラギノ角ゴ Pro W3"/>
              </a:rPr>
              <a:t>TEP</a:t>
            </a:r>
            <a:r>
              <a:rPr lang="en-US" altLang="ja-JP" sz="3600" dirty="0">
                <a:latin typeface="ヒラギノ角ゴ Pro W3"/>
                <a:ea typeface="ヒラギノ角ゴ Pro W3"/>
                <a:cs typeface="ヒラギノ角ゴ Pro W3"/>
              </a:rPr>
              <a:t> 2</a:t>
            </a:r>
            <a:r>
              <a:rPr lang="ja-JP" altLang="en-US">
                <a:latin typeface="ヒラギノ角ゴ Pro W3"/>
                <a:ea typeface="ヒラギノ角ゴ Pro W3"/>
                <a:cs typeface="ヒラギノ角ゴ Pro W3"/>
              </a:rPr>
              <a:t>．大腸菌の細胞の破砕</a:t>
            </a:r>
            <a:endParaRPr lang="ja-JP" altLang="en-US" sz="3600" dirty="0"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B34DC7D9-A49C-BC47-A7A0-CE32167378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520041"/>
            <a:ext cx="8229600" cy="5181383"/>
          </a:xfrm>
        </p:spPr>
        <p:txBody>
          <a:bodyPr rtlCol="0">
            <a:normAutofit/>
          </a:bodyPr>
          <a:lstStyle/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50 ml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チューブの大腸菌懸濁液に超音波をあてる（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1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分間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x 3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回，途中に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30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秒間以上のインターバルをおく）。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新品の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2 ml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チューブを用意して，グループ名を書く（</a:t>
            </a:r>
            <a:r>
              <a:rPr lang="ja-JP" altLang="en-US" cap="none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以後，全ての作業で，チューブにはグループ名を</a:t>
            </a:r>
            <a:r>
              <a:rPr lang="en-US" altLang="ja-JP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…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）。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超音波をあてた後の大腸菌抽出液を全量，新しい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2 ml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チューブに移す（ピペッターを使って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…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）。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ja-JP" sz="22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2 mg/ml </a:t>
            </a:r>
            <a:r>
              <a:rPr lang="en-US" altLang="ja-JP" sz="2200" cap="none" dirty="0" err="1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DNaseI</a:t>
            </a:r>
            <a:r>
              <a:rPr lang="ja-JP" altLang="en-US" sz="2200" cap="none" baseline="3000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（注</a:t>
            </a:r>
            <a:r>
              <a:rPr lang="en-US" altLang="ja-JP" sz="2200" cap="none" baseline="30000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 6</a:t>
            </a:r>
            <a:r>
              <a:rPr lang="ja-JP" altLang="en-US" sz="2200" cap="none" baseline="3000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）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を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5 </a:t>
            </a:r>
            <a:r>
              <a:rPr lang="en-US" altLang="ja-JP" sz="2200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μl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加えて，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4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℃ で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15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分間置く。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この間に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STEP 3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の作業をする。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15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分を超えて構わない。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結局何分間処理したのか，各グループで記録しておく。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</p:spTree>
    <p:extLst>
      <p:ext uri="{BB962C8B-B14F-4D97-AF65-F5344CB8AC3E}">
        <p14:creationId xmlns:p14="http://schemas.microsoft.com/office/powerpoint/2010/main" val="1119744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CFA83E3-D927-A841-B876-0A44BBCE70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61257"/>
            <a:ext cx="8229600" cy="866899"/>
          </a:xfrm>
        </p:spPr>
        <p:txBody>
          <a:bodyPr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ja-JP" altLang="en-US" sz="3600">
                <a:latin typeface="ヒラギノ角ゴ Pro W3"/>
                <a:ea typeface="ヒラギノ角ゴ Pro W3"/>
                <a:cs typeface="ヒラギノ角ゴ Pro W3"/>
              </a:rPr>
              <a:t>　</a:t>
            </a:r>
            <a:r>
              <a:rPr lang="en-US" altLang="ja-JP" sz="3600" dirty="0">
                <a:latin typeface="ヒラギノ角ゴ Pro W3"/>
                <a:ea typeface="ヒラギノ角ゴ Pro W3"/>
                <a:cs typeface="ヒラギノ角ゴ Pro W3"/>
              </a:rPr>
              <a:t>S</a:t>
            </a:r>
            <a:r>
              <a:rPr lang="en-US" altLang="ja-JP" sz="2400" dirty="0">
                <a:latin typeface="ヒラギノ角ゴ Pro W3"/>
                <a:ea typeface="ヒラギノ角ゴ Pro W3"/>
                <a:cs typeface="ヒラギノ角ゴ Pro W3"/>
              </a:rPr>
              <a:t>TEP</a:t>
            </a:r>
            <a:r>
              <a:rPr lang="en-US" altLang="ja-JP" sz="3600" dirty="0">
                <a:latin typeface="ヒラギノ角ゴ Pro W3"/>
                <a:ea typeface="ヒラギノ角ゴ Pro W3"/>
                <a:cs typeface="ヒラギノ角ゴ Pro W3"/>
              </a:rPr>
              <a:t> 3</a:t>
            </a:r>
            <a:r>
              <a:rPr lang="ja-JP" altLang="en-US">
                <a:latin typeface="ヒラギノ角ゴ Pro W3"/>
                <a:ea typeface="ヒラギノ角ゴ Pro W3"/>
                <a:cs typeface="ヒラギノ角ゴ Pro W3"/>
              </a:rPr>
              <a:t>．</a:t>
            </a:r>
            <a:r>
              <a:rPr lang="en-US" altLang="ja-JP" cap="none" dirty="0">
                <a:latin typeface="ヒラギノ角ゴ Pro W3"/>
                <a:ea typeface="ヒラギノ角ゴ Pro W3"/>
                <a:cs typeface="ヒラギノ角ゴ Pro W3"/>
              </a:rPr>
              <a:t>Ni</a:t>
            </a:r>
            <a:r>
              <a:rPr lang="en-US" altLang="ja-JP" cap="none" baseline="30000" dirty="0">
                <a:latin typeface="ヒラギノ角ゴ Pro W3"/>
                <a:ea typeface="ヒラギノ角ゴ Pro W3"/>
                <a:cs typeface="ヒラギノ角ゴ Pro W3"/>
              </a:rPr>
              <a:t>2+</a:t>
            </a:r>
            <a:r>
              <a:rPr lang="en-US" altLang="ja-JP" cap="none" dirty="0">
                <a:latin typeface="ヒラギノ角ゴ Pro W3"/>
                <a:ea typeface="ヒラギノ角ゴ Pro W3"/>
                <a:cs typeface="ヒラギノ角ゴ Pro W3"/>
              </a:rPr>
              <a:t>-NTA</a:t>
            </a:r>
            <a:r>
              <a:rPr lang="ja-JP" altLang="en-US" cap="none">
                <a:latin typeface="ヒラギノ角ゴ Pro W3"/>
                <a:ea typeface="ヒラギノ角ゴ Pro W3"/>
                <a:cs typeface="ヒラギノ角ゴ Pro W3"/>
              </a:rPr>
              <a:t> ビーズの準備</a:t>
            </a:r>
            <a:endParaRPr lang="ja-JP" altLang="en-US" sz="3600" cap="none" dirty="0"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B34DC7D9-A49C-BC47-A7A0-CE32167378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520042"/>
            <a:ext cx="8229600" cy="4880758"/>
          </a:xfrm>
        </p:spPr>
        <p:txBody>
          <a:bodyPr rtlCol="0">
            <a:normAutofit/>
          </a:bodyPr>
          <a:lstStyle/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ja-JP" sz="22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Ni</a:t>
            </a:r>
            <a:r>
              <a:rPr lang="en-US" altLang="ja-JP" sz="2200" cap="none" baseline="30000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2+</a:t>
            </a:r>
            <a:r>
              <a:rPr lang="en-US" altLang="ja-JP" sz="22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-NTA </a:t>
            </a:r>
            <a:r>
              <a:rPr lang="ja-JP" altLang="en-US" sz="2200" cap="none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ビーズ</a:t>
            </a:r>
            <a:r>
              <a:rPr lang="ja-JP" altLang="en-US" sz="2200" cap="none" baseline="3000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（注</a:t>
            </a:r>
            <a:r>
              <a:rPr lang="en-US" altLang="ja-JP" sz="2200" cap="none" baseline="30000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 7</a:t>
            </a:r>
            <a:r>
              <a:rPr lang="ja-JP" altLang="en-US" sz="2200" cap="none" baseline="3000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）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（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2 ml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チューブに入っている）をグループに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1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本渡す。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ビーズをとらないように上清を吸い出して廃液容器に捨てる。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ビーズに対して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en-US" altLang="ja-JP" sz="22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Lysis Buffer</a:t>
            </a:r>
            <a:r>
              <a:rPr lang="ja-JP" altLang="en-US" sz="2200" cap="none" baseline="3000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（注</a:t>
            </a:r>
            <a:r>
              <a:rPr lang="en-US" altLang="ja-JP" sz="2200" cap="none" baseline="30000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 5</a:t>
            </a:r>
            <a:r>
              <a:rPr lang="ja-JP" altLang="en-US" sz="2200" cap="none" baseline="3000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）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を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1.5 ml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加える。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加えるときに，ビーズに吹き付けてビーズをかき混ぜる。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ビーズを 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Lysis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Buffer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になじませる作業（</a:t>
            </a:r>
            <a:r>
              <a:rPr lang="ja-JP" altLang="en-US" sz="2200" cap="none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平衡化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）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ビーズが沈んだら，再び上清を吸い出して廃液容器に捨てる。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</p:spTree>
    <p:extLst>
      <p:ext uri="{BB962C8B-B14F-4D97-AF65-F5344CB8AC3E}">
        <p14:creationId xmlns:p14="http://schemas.microsoft.com/office/powerpoint/2010/main" val="2539891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CFA83E3-D927-A841-B876-0A44BBCE70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61257"/>
            <a:ext cx="8229600" cy="866899"/>
          </a:xfrm>
        </p:spPr>
        <p:txBody>
          <a:bodyPr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ja-JP" altLang="en-US" sz="3600">
                <a:latin typeface="ヒラギノ角ゴ Pro W3"/>
                <a:ea typeface="ヒラギノ角ゴ Pro W3"/>
                <a:cs typeface="ヒラギノ角ゴ Pro W3"/>
              </a:rPr>
              <a:t>　</a:t>
            </a:r>
            <a:r>
              <a:rPr lang="en-US" altLang="ja-JP" sz="3600" dirty="0">
                <a:latin typeface="ヒラギノ角ゴ Pro W3"/>
                <a:ea typeface="ヒラギノ角ゴ Pro W3"/>
                <a:cs typeface="ヒラギノ角ゴ Pro W3"/>
              </a:rPr>
              <a:t>S</a:t>
            </a:r>
            <a:r>
              <a:rPr lang="en-US" altLang="ja-JP" sz="2400" dirty="0">
                <a:latin typeface="ヒラギノ角ゴ Pro W3"/>
                <a:ea typeface="ヒラギノ角ゴ Pro W3"/>
                <a:cs typeface="ヒラギノ角ゴ Pro W3"/>
              </a:rPr>
              <a:t>TEP</a:t>
            </a:r>
            <a:r>
              <a:rPr lang="en-US" altLang="ja-JP" sz="3600" dirty="0">
                <a:latin typeface="ヒラギノ角ゴ Pro W3"/>
                <a:ea typeface="ヒラギノ角ゴ Pro W3"/>
                <a:cs typeface="ヒラギノ角ゴ Pro W3"/>
              </a:rPr>
              <a:t> 4</a:t>
            </a:r>
            <a:r>
              <a:rPr lang="ja-JP" altLang="en-US">
                <a:latin typeface="ヒラギノ角ゴ Pro W3"/>
                <a:ea typeface="ヒラギノ角ゴ Pro W3"/>
                <a:cs typeface="ヒラギノ角ゴ Pro W3"/>
              </a:rPr>
              <a:t>．タンパク質とビーズの混合</a:t>
            </a:r>
            <a:endParaRPr lang="ja-JP" altLang="en-US" sz="3600" dirty="0"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B34DC7D9-A49C-BC47-A7A0-CE32167378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520041"/>
            <a:ext cx="8229600" cy="5337959"/>
          </a:xfrm>
        </p:spPr>
        <p:txBody>
          <a:bodyPr rtlCol="0">
            <a:normAutofit lnSpcReduction="10000"/>
          </a:bodyPr>
          <a:lstStyle/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ja-JP" sz="2200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DNaseI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で処理した大腸菌懸濁液を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14500 rpm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で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15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分間遠心する。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沈殿を吸わないように，上清</a:t>
            </a:r>
            <a:r>
              <a:rPr lang="ja-JP" altLang="en-US" sz="2200" cap="none" baseline="3000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（注</a:t>
            </a:r>
            <a:r>
              <a:rPr lang="en-US" altLang="ja-JP" sz="2200" cap="none" baseline="30000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 8</a:t>
            </a:r>
            <a:r>
              <a:rPr lang="ja-JP" altLang="en-US" sz="2200" cap="none" baseline="3000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）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を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1.5 ml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吸い出し，新しい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2 ml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チューブに移す。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このうち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50 </a:t>
            </a:r>
            <a:r>
              <a:rPr lang="en-US" altLang="ja-JP" sz="2200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μl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を別の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1.5 ml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チューブに移し，等量の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en-US" altLang="ja-JP" sz="22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2x SDS </a:t>
            </a:r>
            <a:r>
              <a:rPr lang="ja-JP" altLang="en-US" sz="2200" cap="none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サンプルバッファー</a:t>
            </a:r>
            <a:r>
              <a:rPr lang="ja-JP" altLang="en-US" sz="2200" cap="none" baseline="3000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（注</a:t>
            </a:r>
            <a:r>
              <a:rPr lang="en-US" altLang="ja-JP" sz="2200" cap="none" baseline="30000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 9</a:t>
            </a:r>
            <a:r>
              <a:rPr lang="ja-JP" altLang="en-US" sz="2200" cap="none" baseline="3000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）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と混ぜる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marL="457200" lvl="1" indent="0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（これを</a:t>
            </a:r>
            <a:r>
              <a:rPr lang="ja-JP" altLang="en-US" sz="2200" cap="none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試料</a:t>
            </a:r>
            <a:r>
              <a:rPr lang="en-US" altLang="ja-JP" sz="22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 a </a:t>
            </a:r>
            <a:r>
              <a:rPr lang="ja-JP" altLang="en-US" sz="2200" cap="none">
                <a:latin typeface="ヒラギノ丸ゴ Pro W4"/>
                <a:ea typeface="ヒラギノ丸ゴ Pro W4"/>
                <a:cs typeface="ヒラギノ丸ゴ Pro W4"/>
              </a:rPr>
              <a:t>とする：</a:t>
            </a:r>
            <a:r>
              <a:rPr lang="ja-JP" altLang="en-US" sz="2200" cap="none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 提出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）。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残りのタンパク質溶液を全部，平衡化の終わったビーズのチューブに移す。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この状態で，タンパク質とビーズの懸濁液を一晩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4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℃ でゆっくり回転して撹拌しておく（明日まで）</a:t>
            </a:r>
            <a:r>
              <a:rPr lang="ja-JP" altLang="en-US" sz="2200" cap="none" baseline="3000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（注</a:t>
            </a:r>
            <a:r>
              <a:rPr lang="en-US" altLang="ja-JP" sz="2200" cap="none" baseline="30000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 10</a:t>
            </a:r>
            <a:r>
              <a:rPr lang="ja-JP" altLang="en-US" sz="2200" cap="none" baseline="3000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）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</p:spTree>
    <p:extLst>
      <p:ext uri="{BB962C8B-B14F-4D97-AF65-F5344CB8AC3E}">
        <p14:creationId xmlns:p14="http://schemas.microsoft.com/office/powerpoint/2010/main" val="3990659698"/>
      </p:ext>
    </p:extLst>
  </p:cSld>
  <p:clrMapOvr>
    <a:masterClrMapping/>
  </p:clrMapOvr>
</p:sld>
</file>

<file path=ppt/theme/theme1.xml><?xml version="1.0" encoding="utf-8"?>
<a:theme xmlns:a="http://schemas.openxmlformats.org/drawingml/2006/main" name="しずく">
  <a:themeElements>
    <a:clrScheme name="しず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しず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しず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{CB91780D-A725-7846-AB7A-A8B2613E164B}tf10001073</Template>
  <TotalTime>1163</TotalTime>
  <Words>701</Words>
  <Application>Microsoft Macintosh PowerPoint</Application>
  <PresentationFormat>画面に合わせる (4:3)</PresentationFormat>
  <Paragraphs>46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ＭＳ Ｐゴシック</vt:lpstr>
      <vt:lpstr>ヒラギノ角ゴ Pro W3</vt:lpstr>
      <vt:lpstr>ヒラギノ丸ゴ Pro W4</vt:lpstr>
      <vt:lpstr>Arial</vt:lpstr>
      <vt:lpstr>Tw Cen MT</vt:lpstr>
      <vt:lpstr>しずく</vt:lpstr>
      <vt:lpstr>化学生命理工学実験 II アフィニティークロマトグラフィー （1）</vt:lpstr>
      <vt:lpstr>1．大腸菌抽出液の調製 （全可溶性タンパク質の調製）</vt:lpstr>
      <vt:lpstr>1 日めの作業</vt:lpstr>
      <vt:lpstr>　STEP 0．大腸菌の培養（この作業は藤原がやります）</vt:lpstr>
      <vt:lpstr>　STEP 1．大腸菌の細胞壁の溶解</vt:lpstr>
      <vt:lpstr>　STEP 2．大腸菌の細胞の破砕</vt:lpstr>
      <vt:lpstr>　STEP 3．Ni2+-NTA ビーズの準備</vt:lpstr>
      <vt:lpstr>　STEP 4．タンパク質とビーズの混合</vt:lpstr>
    </vt:vector>
  </TitlesOfParts>
  <Company>Kochi University 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物質科学実験 CIII タンパク質の取り扱い</dc:title>
  <dc:creator>shigeki fujiwara</dc:creator>
  <cp:lastModifiedBy>Shigeki Fujiwara</cp:lastModifiedBy>
  <cp:revision>72</cp:revision>
  <cp:lastPrinted>2018-10-09T01:00:22Z</cp:lastPrinted>
  <dcterms:created xsi:type="dcterms:W3CDTF">2006-06-28T16:54:17Z</dcterms:created>
  <dcterms:modified xsi:type="dcterms:W3CDTF">2019-01-12T06:39:26Z</dcterms:modified>
</cp:coreProperties>
</file>