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8" r:id="rId4"/>
    <p:sldId id="271" r:id="rId5"/>
    <p:sldId id="272" r:id="rId6"/>
    <p:sldId id="259" r:id="rId7"/>
    <p:sldId id="260" r:id="rId8"/>
    <p:sldId id="261" r:id="rId9"/>
    <p:sldId id="273" r:id="rId10"/>
    <p:sldId id="274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47"/>
    <p:restoredTop sz="94659"/>
  </p:normalViewPr>
  <p:slideViewPr>
    <p:cSldViewPr snapToGrid="0">
      <p:cViewPr varScale="1">
        <p:scale>
          <a:sx n="106" d="100"/>
          <a:sy n="106" d="100"/>
        </p:scale>
        <p:origin x="92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D7A03CA-5F46-2541-A8B9-87B91D724A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55FE25-E296-C741-B485-6DE87D0854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39EE7-4536-2843-BD01-3A96DC402272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E20D2-FDA4-0C43-81EE-2C6EDBBBEC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0589DA-8DD5-C042-BF26-B2AEA1F7EB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1A3D4-1B08-D64E-AE97-B11FB11130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35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00BC3-078C-6E4D-B85C-6B819099A16E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EFD87-9E00-C240-8E75-6A4F78633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68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EFD87-9E00-C240-8E75-6A4F78633E6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78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EFD87-9E00-C240-8E75-6A4F78633E6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49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EFD87-9E00-C240-8E75-6A4F78633E6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127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C53E-570D-9848-A276-479C5D8F0CD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05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752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393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3302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4850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061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8409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792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5738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8E52-DA3C-8348-B5AD-E202C264476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8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468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68F8-F43F-2B4F-8797-8D149B76F3F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28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499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951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199A-6771-554B-A3BD-FF0503DD1C0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274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54D6-AACB-B148-B738-2E6EE72F3A2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091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31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AE3CD-DD30-6F4A-B44D-48632C475A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52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9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96B0A3E-2B08-5640-8AB3-7EFC3E35CD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9388"/>
            <a:ext cx="7772400" cy="2513012"/>
          </a:xfrm>
        </p:spPr>
        <p:txBody>
          <a:bodyPr>
            <a:normAutofit/>
          </a:bodyPr>
          <a:lstStyle/>
          <a:p>
            <a:pPr fontAlgn="auto">
              <a:lnSpc>
                <a:spcPct val="1400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化学生命理工学実験</a:t>
            </a: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 II</a:t>
            </a:r>
            <a:b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アフィニティークロマトグラフィー</a:t>
            </a:r>
            <a:b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（</a:t>
            </a: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3</a:t>
            </a: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）</a:t>
            </a:r>
            <a:endParaRPr lang="ja-JP" altLang="en-US" sz="32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A2605FD-A692-CD4B-860E-233560B42E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29175"/>
            <a:ext cx="6400800" cy="809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藤原＋砂長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担当</a:t>
            </a: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サンプルの提出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2"/>
            <a:ext cx="8229600" cy="533795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と，試料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b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c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を提出。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は，初日に見た赤いタンパク質溶液と似ていますが，中味は全然違います。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初日の赤い溶液は千種類以上のタンパク質を含みますが，チューブ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は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しか含んでいないはずです。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本当に精製ができたかチェックしたい？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の中のタンパク質濃度を測定します（砂長先生担当）。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SDS-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ポリアクリルアミドゲル電気泳動で，試料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a〜d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を分析します（杉山先生担当）。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33022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DA8A577-A6CE-0346-8157-FE1F7A4F18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>
            <a:normAutofit/>
          </a:bodyPr>
          <a:lstStyle/>
          <a:p>
            <a:pPr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en-US" altLang="ja-JP" sz="3200" cap="none" dirty="0">
                <a:latin typeface="ヒラギノ角ゴ Pro W3"/>
                <a:ea typeface="ヒラギノ角ゴ Pro W3"/>
                <a:cs typeface="ヒラギノ角ゴ Pro W3"/>
              </a:rPr>
              <a:t>1</a:t>
            </a:r>
            <a:r>
              <a:rPr lang="ja-JP" altLang="en-US" sz="3200" cap="none">
                <a:latin typeface="ヒラギノ角ゴ Pro W3"/>
                <a:ea typeface="ヒラギノ角ゴ Pro W3"/>
                <a:cs typeface="ヒラギノ角ゴ Pro W3"/>
              </a:rPr>
              <a:t>．</a:t>
            </a:r>
            <a:r>
              <a:rPr lang="en-US" altLang="ja-JP" sz="3200" cap="none" dirty="0" err="1">
                <a:latin typeface="ヒラギノ角ゴ Pro W3"/>
                <a:ea typeface="ヒラギノ角ゴ Pro W3"/>
                <a:cs typeface="ヒラギノ角ゴ Pro W3"/>
              </a:rPr>
              <a:t>mCherry</a:t>
            </a:r>
            <a:r>
              <a:rPr lang="en-US" altLang="ja-JP" sz="3200" cap="none" dirty="0">
                <a:latin typeface="ヒラギノ角ゴ Pro W3"/>
                <a:ea typeface="ヒラギノ角ゴ Pro W3"/>
                <a:cs typeface="ヒラギノ角ゴ Pro W3"/>
              </a:rPr>
              <a:t> </a:t>
            </a:r>
            <a:r>
              <a:rPr lang="ja-JP" altLang="en-US" sz="3200" cap="none">
                <a:latin typeface="ヒラギノ角ゴ Pro W3"/>
                <a:ea typeface="ヒラギノ角ゴ Pro W3"/>
                <a:cs typeface="ヒラギノ角ゴ Pro W3"/>
              </a:rPr>
              <a:t>タンパク質の精製</a:t>
            </a:r>
            <a:endParaRPr lang="ja-JP" altLang="en-US" sz="3200" cap="none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DB1DA656-6E12-4240-B580-DB98D5C9A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2 </a:t>
            </a: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日めの実験</a:t>
            </a: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の概要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E1A5FAB9-6F33-7D40-8AD9-315B11577E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8229600" cy="48958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目的のタンパク質が，特定の物質と結合する性質を利用して精製する方法を</a:t>
            </a:r>
            <a:r>
              <a:rPr lang="ja-JP" altLang="en-US" sz="22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アフィニティークロマトグラフィー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という</a:t>
            </a:r>
            <a:endParaRPr lang="en-US" altLang="ja-JP" sz="22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ja-JP" altLang="en-US" sz="22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刺胞動物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由来の蛍光タンパク質 </a:t>
            </a:r>
            <a:r>
              <a:rPr lang="en-US" altLang="ja-JP" sz="2200" cap="none" dirty="0" err="1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mCherry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を精製する</a:t>
            </a:r>
            <a:endParaRPr lang="en-US" altLang="ja-JP" sz="22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青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〜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緑の光（</a:t>
            </a:r>
            <a:r>
              <a:rPr lang="ja-JP" altLang="en-US" sz="22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励起光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）を当てるとオレンジ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〜</a:t>
            </a:r>
            <a:r>
              <a:rPr lang="ja-JP" altLang="en-US" sz="22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ピンク色の蛍光を発する</a:t>
            </a:r>
            <a:endParaRPr lang="en-US" altLang="ja-JP" sz="22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この実習で使う </a:t>
            </a:r>
            <a:r>
              <a:rPr lang="en-US" altLang="ja-JP" sz="22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mCherry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は，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末端に 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6 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個の連続した</a:t>
            </a:r>
            <a:r>
              <a:rPr lang="ja-JP" altLang="en-US" sz="22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ヒスチジン</a:t>
            </a:r>
            <a:r>
              <a:rPr lang="ja-JP" altLang="en-US" sz="2200" cap="none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（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His</a:t>
            </a:r>
            <a:r>
              <a:rPr lang="ja-JP" altLang="en-US" sz="2200" cap="none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）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を人為的</a:t>
            </a:r>
            <a:r>
              <a:rPr lang="ja-JP" altLang="en-US" sz="22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に付加してある</a:t>
            </a:r>
            <a:endParaRPr lang="en-US" altLang="ja-JP" sz="22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連続した 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His 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残基が 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Ni</a:t>
            </a:r>
            <a:r>
              <a:rPr lang="en-US" altLang="ja-JP" sz="2200" cap="none" baseline="30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2+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-NTA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と特異的に結合する性質を利用して </a:t>
            </a:r>
            <a:r>
              <a:rPr lang="en-US" altLang="ja-JP" sz="22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mCherry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を精製する</a:t>
            </a:r>
          </a:p>
        </p:txBody>
      </p:sp>
    </p:spTree>
    <p:extLst>
      <p:ext uri="{BB962C8B-B14F-4D97-AF65-F5344CB8AC3E}">
        <p14:creationId xmlns:p14="http://schemas.microsoft.com/office/powerpoint/2010/main" val="225053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BF746179-C3FA-DB45-9375-D5A36CACE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18518"/>
            <a:ext cx="9144000" cy="77848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spc="-280" dirty="0">
                <a:latin typeface="ヒラギノ角ゴ Pro W3"/>
                <a:ea typeface="ヒラギノ角ゴ Pro W3"/>
                <a:cs typeface="ヒラギノ角ゴ Pro W3"/>
              </a:rPr>
              <a:t>アフィニティークロマトグラフィーの原理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F858FCA0-02C6-2F42-9BB2-6668443E5C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751013"/>
            <a:ext cx="8229600" cy="642937"/>
          </a:xfrm>
        </p:spPr>
        <p:txBody>
          <a:bodyPr>
            <a:normAutofit/>
          </a:bodyPr>
          <a:lstStyle/>
          <a:p>
            <a:r>
              <a:rPr lang="ja-JP" altLang="en-US" sz="22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ヒスチジン （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His</a:t>
            </a:r>
            <a:r>
              <a:rPr lang="ja-JP" altLang="en-US" sz="22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） と 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Ni</a:t>
            </a:r>
            <a:r>
              <a:rPr lang="en-US" altLang="ja-JP" sz="2200" cap="none" baseline="50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2+</a:t>
            </a:r>
            <a:r>
              <a:rPr lang="en-US" altLang="ja-JP" sz="22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-NTA </a:t>
            </a:r>
            <a:r>
              <a:rPr lang="ja-JP" altLang="en-US" sz="22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の特異的結合</a:t>
            </a:r>
          </a:p>
        </p:txBody>
      </p:sp>
      <p:pic>
        <p:nvPicPr>
          <p:cNvPr id="25603" name="図 3" descr="Nickel.jpg">
            <a:extLst>
              <a:ext uri="{FF2B5EF4-FFF2-40B4-BE49-F238E27FC236}">
                <a16:creationId xmlns:a16="http://schemas.microsoft.com/office/drawing/2014/main" id="{411203D7-409F-D44E-9386-364EBDF5C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3" y="2616200"/>
            <a:ext cx="7493000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036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611A0BE1-D338-8544-8713-4E84702A4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18519"/>
            <a:ext cx="9144000" cy="7784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spc="-280" dirty="0">
                <a:latin typeface="ヒラギノ角ゴ Pro W3"/>
                <a:ea typeface="ヒラギノ角ゴ Pro W3"/>
                <a:cs typeface="ヒラギノ角ゴ Pro W3"/>
              </a:rPr>
              <a:t>アフィニティークロマトグラフィーの原理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9AFF5C5-A6D0-F24F-AE8B-69F0552FD1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789113"/>
            <a:ext cx="8229600" cy="706437"/>
          </a:xfrm>
        </p:spPr>
        <p:txBody>
          <a:bodyPr>
            <a:normAutofit/>
          </a:bodyPr>
          <a:lstStyle/>
          <a:p>
            <a:r>
              <a:rPr lang="ja-JP" altLang="en-US" sz="220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ヒスチジンとイミダゾールの構造の類似性</a:t>
            </a:r>
          </a:p>
        </p:txBody>
      </p:sp>
      <p:pic>
        <p:nvPicPr>
          <p:cNvPr id="26627" name="図 4" descr="imidazole.jpg">
            <a:extLst>
              <a:ext uri="{FF2B5EF4-FFF2-40B4-BE49-F238E27FC236}">
                <a16:creationId xmlns:a16="http://schemas.microsoft.com/office/drawing/2014/main" id="{0BE445A3-6755-BD4E-B00D-E345F7007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2519363"/>
            <a:ext cx="5159375" cy="402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616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2509"/>
            <a:ext cx="8229600" cy="8668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>
                <a:latin typeface="ヒラギノ角ゴ Pro W3"/>
                <a:ea typeface="ヒラギノ角ゴ Pro W3"/>
                <a:cs typeface="ヒラギノ角ゴ Pro W3"/>
              </a:rPr>
              <a:t>2 </a:t>
            </a: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日めの作業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041900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Ni</a:t>
            </a:r>
            <a:r>
              <a:rPr lang="en-US" altLang="ja-JP" sz="2200" cap="none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2+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-NTA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ビーズと混ぜ合わせたタンパク質溶液を簡易カラムに移す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cap="none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 err="1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200" cap="none" dirty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タンパク質はビーズに結合した状態（のはず）</a:t>
            </a:r>
            <a:endParaRPr lang="en-US" altLang="ja-JP" sz="2200" cap="none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それ以外のタンパク質はビーズに結合していない（はず）</a:t>
            </a:r>
            <a:endParaRPr lang="en-US" altLang="ja-JP" sz="2200" cap="none" dirty="0"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ビーズに結合していないタンパク質を</a:t>
            </a:r>
            <a:r>
              <a:rPr lang="en-US" altLang="ja-JP" sz="2200" cap="none" dirty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 Wash Buffer </a:t>
            </a:r>
            <a:r>
              <a:rPr lang="ja-JP" altLang="en-US" sz="22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で洗い落とす。</a:t>
            </a:r>
            <a:endParaRPr lang="en-US" altLang="ja-JP" sz="2200" cap="none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高濃度のイミダゾールを含む </a:t>
            </a:r>
            <a:r>
              <a:rPr lang="en-US" altLang="ja-JP" sz="2200" cap="none" dirty="0">
                <a:latin typeface="ヒラギノ丸ゴ Pro W4"/>
                <a:ea typeface="ヒラギノ丸ゴ Pro W4"/>
                <a:cs typeface="ヒラギノ丸ゴ Pro W4"/>
              </a:rPr>
              <a:t>Elution Buffer</a:t>
            </a: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 で，ビーズから</a:t>
            </a:r>
            <a:r>
              <a:rPr lang="en-US" altLang="ja-JP" sz="2200" cap="none" dirty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200" cap="none" dirty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タンパク質をはがす </a:t>
            </a:r>
            <a:r>
              <a:rPr lang="en-US" altLang="ja-JP" sz="2200" cap="none" dirty="0">
                <a:latin typeface="ヒラギノ丸ゴ Pro W4"/>
                <a:ea typeface="ヒラギノ丸ゴ Pro W4"/>
                <a:cs typeface="ヒラギノ丸ゴ Pro W4"/>
              </a:rPr>
              <a:t>…</a:t>
            </a: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落ちてくる</a:t>
            </a:r>
            <a:r>
              <a:rPr lang="en-US" altLang="ja-JP" sz="2200" cap="none" dirty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200" cap="none" dirty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latin typeface="ヒラギノ丸ゴ Pro W4"/>
                <a:ea typeface="ヒラギノ丸ゴ Pro W4"/>
                <a:cs typeface="ヒラギノ丸ゴ Pro W4"/>
              </a:rPr>
              <a:t>タンパク質を受け取る。</a:t>
            </a:r>
            <a:endParaRPr lang="en-US" altLang="ja-JP" sz="2200" cap="none" dirty="0"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0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これで純粋に</a:t>
            </a:r>
            <a:r>
              <a:rPr lang="en-US" altLang="ja-JP" sz="2000" cap="none" dirty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000" cap="none" dirty="0" err="1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en-US" altLang="ja-JP" sz="2000" cap="none" dirty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000" cap="none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だけを含む水溶液が取れた（はず）</a:t>
            </a:r>
            <a:endParaRPr lang="en-US" altLang="ja-JP" sz="2000" cap="none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686800" cy="866899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1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．タンパク質とビーズをカラムへ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2"/>
            <a:ext cx="8229600" cy="488075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新しい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2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チューブを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3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本用意して，グループ番号と，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B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C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という記号を書いておく。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簡易カラムの下に，フタを開けたチューブ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B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を置く。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一晩ビーズに結合させたタンパク質溶液をカラムに全部注ぐ。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カラムから落ちる液を，チューブ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B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に受け取る（全部落ちるまで）。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i="1" cap="none">
                <a:solidFill>
                  <a:schemeClr val="accent3">
                    <a:lumMod val="5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液が落ちない場合はピペットニップルで弱く圧力をかける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B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の溶液から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50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を別の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1.5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チューブに移し，等量（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50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2x SDS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サンプルバッファー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9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と混ぜる（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試料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b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：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グループ名を書いて提出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291407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2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．ビーズの洗浄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2"/>
            <a:ext cx="8229600" cy="488075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最初にカラムから落ちたタンパク質溶液（チューブ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B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）を回収した後，カラムの下に，フタを開けたチューブ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C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を置く。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2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Wash Buffer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を静かにカラムに注ぎ，カラムから落ちる液をチューブ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C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に受け取る（全部落ちるまで）。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C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の溶液から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50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を別の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1.5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チューブに移し，等量（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50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2x SDS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サンプルバッファー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9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と混ぜる（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試料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c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：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グループ名を書いて提出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3073624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866899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　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S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TEP</a:t>
            </a:r>
            <a:r>
              <a:rPr lang="en-US" altLang="ja-JP" sz="3600" dirty="0">
                <a:latin typeface="ヒラギノ角ゴ Pro W3"/>
                <a:ea typeface="ヒラギノ角ゴ Pro W3"/>
                <a:cs typeface="ヒラギノ角ゴ Pro W3"/>
              </a:rPr>
              <a:t> 3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．</a:t>
            </a:r>
            <a:r>
              <a:rPr lang="en-US" altLang="ja-JP" cap="none" dirty="0" err="1">
                <a:latin typeface="ヒラギノ角ゴ Pro W3"/>
                <a:ea typeface="ヒラギノ角ゴ Pro W3"/>
                <a:cs typeface="ヒラギノ角ゴ Pro W3"/>
              </a:rPr>
              <a:t>mCherry</a:t>
            </a:r>
            <a:r>
              <a:rPr lang="en-US" altLang="ja-JP" dirty="0">
                <a:latin typeface="ヒラギノ角ゴ Pro W3"/>
                <a:ea typeface="ヒラギノ角ゴ Pro W3"/>
                <a:cs typeface="ヒラギノ角ゴ Pro W3"/>
              </a:rPr>
              <a:t> </a:t>
            </a:r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の溶出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0042"/>
            <a:ext cx="8229600" cy="533795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C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を回収した後，カラムの下に，フタを開けたチューブ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を置く。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0.5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Elution Buffer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を静かにカラムに注ぎ，カラムから落ちる液をチューブ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に受け取る（全部落ちるまで）。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accent3">
                    <a:lumMod val="5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ビーズに注目！ </a:t>
            </a:r>
            <a:r>
              <a:rPr lang="en-US" altLang="ja-JP" sz="2200" cap="none" dirty="0">
                <a:solidFill>
                  <a:schemeClr val="accent3">
                    <a:lumMod val="5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Elution Buffer </a:t>
            </a:r>
            <a:r>
              <a:rPr lang="ja-JP" altLang="en-US" sz="2200" cap="none">
                <a:solidFill>
                  <a:schemeClr val="accent3">
                    <a:lumMod val="5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が染み込み，流れ出るのに合わせて，ビーズの赤い色が下に落ちるのが見えるはず。</a:t>
            </a:r>
            <a:endParaRPr lang="en-US" altLang="ja-JP" sz="2200" cap="none" dirty="0">
              <a:solidFill>
                <a:schemeClr val="accent3">
                  <a:lumMod val="50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の溶液から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50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を別の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1.5 ml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チューブに移し，等量（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50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μl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2x SDS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サンプルバッファー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（注</a:t>
            </a:r>
            <a:r>
              <a:rPr lang="en-US" altLang="ja-JP" sz="2200" cap="none" baseline="30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9</a:t>
            </a:r>
            <a:r>
              <a:rPr lang="ja-JP" altLang="en-US" sz="2200" cap="none" baseline="3000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と混ぜる（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試料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d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： 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グループ名を書いて提出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チューブ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D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が精製した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mCherry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ja-JP" altLang="en-US" sz="22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グループ名を書き提出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  <p:extLst>
      <p:ext uri="{BB962C8B-B14F-4D97-AF65-F5344CB8AC3E}">
        <p14:creationId xmlns:p14="http://schemas.microsoft.com/office/powerpoint/2010/main" val="684580551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{CB91780D-A725-7846-AB7A-A8B2613E164B}tf10001073</Template>
  <TotalTime>697</TotalTime>
  <Words>680</Words>
  <Application>Microsoft Macintosh PowerPoint</Application>
  <PresentationFormat>画面に合わせる (4:3)</PresentationFormat>
  <Paragraphs>47</Paragraphs>
  <Slides>10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ＭＳ Ｐゴシック</vt:lpstr>
      <vt:lpstr>ヒラギノ角ゴ Pro W3</vt:lpstr>
      <vt:lpstr>ヒラギノ丸ゴ Pro W4</vt:lpstr>
      <vt:lpstr>游ゴシック</vt:lpstr>
      <vt:lpstr>Arial</vt:lpstr>
      <vt:lpstr>Tw Cen MT</vt:lpstr>
      <vt:lpstr>しずく</vt:lpstr>
      <vt:lpstr>化学生命理工学実験 II アフィニティークロマトグラフィー （3）</vt:lpstr>
      <vt:lpstr>1．mCherry タンパク質の精製</vt:lpstr>
      <vt:lpstr>2 日めの実験の概要</vt:lpstr>
      <vt:lpstr>アフィニティークロマトグラフィーの原理</vt:lpstr>
      <vt:lpstr>アフィニティークロマトグラフィーの原理</vt:lpstr>
      <vt:lpstr>2 日めの作業</vt:lpstr>
      <vt:lpstr>　STEP 1．タンパク質とビーズをカラムへ</vt:lpstr>
      <vt:lpstr>　STEP 2．ビーズの洗浄</vt:lpstr>
      <vt:lpstr>　STEP 3．mCherry の溶出</vt:lpstr>
      <vt:lpstr>　サンプルの提出</vt:lpstr>
    </vt:vector>
  </TitlesOfParts>
  <Company>Kochi University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物質科学実験 CIII タンパク質の取り扱い</dc:title>
  <dc:creator>shigeki fujiwara</dc:creator>
  <cp:lastModifiedBy>Shigeki Fujiwara</cp:lastModifiedBy>
  <cp:revision>76</cp:revision>
  <cp:lastPrinted>2018-09-28T08:09:31Z</cp:lastPrinted>
  <dcterms:created xsi:type="dcterms:W3CDTF">2006-06-28T16:54:17Z</dcterms:created>
  <dcterms:modified xsi:type="dcterms:W3CDTF">2019-01-12T06:43:13Z</dcterms:modified>
</cp:coreProperties>
</file>